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8" r:id="rId1"/>
  </p:sldMasterIdLst>
  <p:notesMasterIdLst>
    <p:notesMasterId r:id="rId25"/>
  </p:notesMasterIdLst>
  <p:handoutMasterIdLst>
    <p:handoutMasterId r:id="rId26"/>
  </p:handoutMasterIdLst>
  <p:sldIdLst>
    <p:sldId id="257" r:id="rId2"/>
    <p:sldId id="331" r:id="rId3"/>
    <p:sldId id="332" r:id="rId4"/>
    <p:sldId id="343" r:id="rId5"/>
    <p:sldId id="334" r:id="rId6"/>
    <p:sldId id="355" r:id="rId7"/>
    <p:sldId id="344" r:id="rId8"/>
    <p:sldId id="336" r:id="rId9"/>
    <p:sldId id="337" r:id="rId10"/>
    <p:sldId id="339" r:id="rId11"/>
    <p:sldId id="340" r:id="rId12"/>
    <p:sldId id="342" r:id="rId13"/>
    <p:sldId id="356" r:id="rId14"/>
    <p:sldId id="347" r:id="rId15"/>
    <p:sldId id="348" r:id="rId16"/>
    <p:sldId id="354" r:id="rId17"/>
    <p:sldId id="358" r:id="rId18"/>
    <p:sldId id="357" r:id="rId19"/>
    <p:sldId id="349" r:id="rId20"/>
    <p:sldId id="350" r:id="rId21"/>
    <p:sldId id="351" r:id="rId22"/>
    <p:sldId id="352" r:id="rId23"/>
    <p:sldId id="353" r:id="rId24"/>
  </p:sldIdLst>
  <p:sldSz cx="9144000" cy="6858000" type="screen4x3"/>
  <p:notesSz cx="6805613" cy="9944100"/>
  <p:defaultTextStyle>
    <a:defPPr>
      <a:defRPr lang="de-DE"/>
    </a:defPPr>
    <a:lvl1pPr marL="0" algn="l" defTabSz="9142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21" algn="l" defTabSz="9142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42" algn="l" defTabSz="9142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62" algn="l" defTabSz="9142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82" algn="l" defTabSz="9142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03" algn="l" defTabSz="9142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24" algn="l" defTabSz="9142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45" algn="l" defTabSz="9142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65" algn="l" defTabSz="9142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E44E"/>
    <a:srgbClr val="99CCFF"/>
    <a:srgbClr val="B7E4FF"/>
    <a:srgbClr val="0062A1"/>
    <a:srgbClr val="CCECFF"/>
    <a:srgbClr val="009EFF"/>
    <a:srgbClr val="FFFFCC"/>
    <a:srgbClr val="F0F0F0"/>
    <a:srgbClr val="DADA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84026" autoAdjust="0"/>
  </p:normalViewPr>
  <p:slideViewPr>
    <p:cSldViewPr>
      <p:cViewPr>
        <p:scale>
          <a:sx n="75" d="100"/>
          <a:sy n="75" d="100"/>
        </p:scale>
        <p:origin x="-1742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3870" y="-102"/>
      </p:cViewPr>
      <p:guideLst>
        <p:guide orient="horz" pos="3132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9330948655978121E-2"/>
          <c:y val="3.3250798930837752E-2"/>
          <c:w val="0.80133810268804373"/>
          <c:h val="0.77672652774030404"/>
        </c:manualLayout>
      </c:layout>
      <c:area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Bank A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Tabelle1!$A$2:$A$23</c:f>
              <c:strCache>
                <c:ptCount val="22"/>
                <c:pt idx="0">
                  <c:v>2008q3</c:v>
                </c:pt>
                <c:pt idx="1">
                  <c:v>2008q4</c:v>
                </c:pt>
                <c:pt idx="2">
                  <c:v>2009q1</c:v>
                </c:pt>
                <c:pt idx="3">
                  <c:v>2009q2</c:v>
                </c:pt>
                <c:pt idx="4">
                  <c:v>2009q3</c:v>
                </c:pt>
                <c:pt idx="5">
                  <c:v>2009q4</c:v>
                </c:pt>
                <c:pt idx="6">
                  <c:v>2010q1</c:v>
                </c:pt>
                <c:pt idx="7">
                  <c:v>2010q2</c:v>
                </c:pt>
                <c:pt idx="8">
                  <c:v>2010q3</c:v>
                </c:pt>
                <c:pt idx="9">
                  <c:v>2010q4</c:v>
                </c:pt>
                <c:pt idx="10">
                  <c:v>2011q1</c:v>
                </c:pt>
                <c:pt idx="11">
                  <c:v>2011q2</c:v>
                </c:pt>
                <c:pt idx="12">
                  <c:v>2011q3</c:v>
                </c:pt>
                <c:pt idx="13">
                  <c:v>2011q4</c:v>
                </c:pt>
                <c:pt idx="14">
                  <c:v>2012q1</c:v>
                </c:pt>
                <c:pt idx="15">
                  <c:v>2012q2</c:v>
                </c:pt>
                <c:pt idx="16">
                  <c:v>2012q3</c:v>
                </c:pt>
                <c:pt idx="17">
                  <c:v>2012q4</c:v>
                </c:pt>
                <c:pt idx="18">
                  <c:v>2013q1</c:v>
                </c:pt>
                <c:pt idx="19">
                  <c:v>2013q2</c:v>
                </c:pt>
                <c:pt idx="20">
                  <c:v>2013q3</c:v>
                </c:pt>
                <c:pt idx="21">
                  <c:v>2013q4</c:v>
                </c:pt>
              </c:strCache>
            </c:strRef>
          </c:cat>
          <c:val>
            <c:numRef>
              <c:f>Tabelle1!$B$2:$B$23</c:f>
              <c:numCache>
                <c:formatCode>General</c:formatCode>
                <c:ptCount val="22"/>
                <c:pt idx="0">
                  <c:v>4.3</c:v>
                </c:pt>
                <c:pt idx="1">
                  <c:v>4.2</c:v>
                </c:pt>
                <c:pt idx="2">
                  <c:v>4.2</c:v>
                </c:pt>
                <c:pt idx="3">
                  <c:v>4.0999999999999996</c:v>
                </c:pt>
                <c:pt idx="4">
                  <c:v>11.1</c:v>
                </c:pt>
                <c:pt idx="5">
                  <c:v>11</c:v>
                </c:pt>
                <c:pt idx="6">
                  <c:v>11</c:v>
                </c:pt>
                <c:pt idx="7">
                  <c:v>10.8</c:v>
                </c:pt>
                <c:pt idx="8">
                  <c:v>10.6</c:v>
                </c:pt>
                <c:pt idx="9">
                  <c:v>10.4</c:v>
                </c:pt>
                <c:pt idx="10">
                  <c:v>10</c:v>
                </c:pt>
                <c:pt idx="11">
                  <c:v>9.6999999999999993</c:v>
                </c:pt>
                <c:pt idx="12">
                  <c:v>9.6</c:v>
                </c:pt>
                <c:pt idx="13">
                  <c:v>9.3000000000000007</c:v>
                </c:pt>
                <c:pt idx="14">
                  <c:v>12.2</c:v>
                </c:pt>
                <c:pt idx="15">
                  <c:v>12.2</c:v>
                </c:pt>
                <c:pt idx="16">
                  <c:v>12</c:v>
                </c:pt>
                <c:pt idx="17">
                  <c:v>11.6</c:v>
                </c:pt>
                <c:pt idx="18">
                  <c:v>11.6</c:v>
                </c:pt>
                <c:pt idx="19">
                  <c:v>11.4</c:v>
                </c:pt>
                <c:pt idx="20">
                  <c:v>10.9</c:v>
                </c:pt>
                <c:pt idx="21">
                  <c:v>10.5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Bank B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Tabelle1!$A$2:$A$23</c:f>
              <c:strCache>
                <c:ptCount val="22"/>
                <c:pt idx="0">
                  <c:v>2008q3</c:v>
                </c:pt>
                <c:pt idx="1">
                  <c:v>2008q4</c:v>
                </c:pt>
                <c:pt idx="2">
                  <c:v>2009q1</c:v>
                </c:pt>
                <c:pt idx="3">
                  <c:v>2009q2</c:v>
                </c:pt>
                <c:pt idx="4">
                  <c:v>2009q3</c:v>
                </c:pt>
                <c:pt idx="5">
                  <c:v>2009q4</c:v>
                </c:pt>
                <c:pt idx="6">
                  <c:v>2010q1</c:v>
                </c:pt>
                <c:pt idx="7">
                  <c:v>2010q2</c:v>
                </c:pt>
                <c:pt idx="8">
                  <c:v>2010q3</c:v>
                </c:pt>
                <c:pt idx="9">
                  <c:v>2010q4</c:v>
                </c:pt>
                <c:pt idx="10">
                  <c:v>2011q1</c:v>
                </c:pt>
                <c:pt idx="11">
                  <c:v>2011q2</c:v>
                </c:pt>
                <c:pt idx="12">
                  <c:v>2011q3</c:v>
                </c:pt>
                <c:pt idx="13">
                  <c:v>2011q4</c:v>
                </c:pt>
                <c:pt idx="14">
                  <c:v>2012q1</c:v>
                </c:pt>
                <c:pt idx="15">
                  <c:v>2012q2</c:v>
                </c:pt>
                <c:pt idx="16">
                  <c:v>2012q3</c:v>
                </c:pt>
                <c:pt idx="17">
                  <c:v>2012q4</c:v>
                </c:pt>
                <c:pt idx="18">
                  <c:v>2013q1</c:v>
                </c:pt>
                <c:pt idx="19">
                  <c:v>2013q2</c:v>
                </c:pt>
                <c:pt idx="20">
                  <c:v>2013q3</c:v>
                </c:pt>
                <c:pt idx="21">
                  <c:v>2013q4</c:v>
                </c:pt>
              </c:strCache>
            </c:strRef>
          </c:cat>
          <c:val>
            <c:numRef>
              <c:f>Tabelle1!$C$2:$C$23</c:f>
              <c:numCache>
                <c:formatCode>General</c:formatCode>
                <c:ptCount val="22"/>
                <c:pt idx="0">
                  <c:v>2.3879999999999999</c:v>
                </c:pt>
                <c:pt idx="1">
                  <c:v>2.31</c:v>
                </c:pt>
                <c:pt idx="2">
                  <c:v>2.31</c:v>
                </c:pt>
                <c:pt idx="3">
                  <c:v>2.2290000000000001</c:v>
                </c:pt>
                <c:pt idx="4">
                  <c:v>2.2290000000000001</c:v>
                </c:pt>
                <c:pt idx="5">
                  <c:v>2.1509999999999998</c:v>
                </c:pt>
                <c:pt idx="6">
                  <c:v>2.1509999999999998</c:v>
                </c:pt>
                <c:pt idx="7">
                  <c:v>2.0699999999999998</c:v>
                </c:pt>
                <c:pt idx="8">
                  <c:v>2.0699999999999998</c:v>
                </c:pt>
                <c:pt idx="9">
                  <c:v>1.992</c:v>
                </c:pt>
                <c:pt idx="10">
                  <c:v>1.992</c:v>
                </c:pt>
                <c:pt idx="11">
                  <c:v>1.911</c:v>
                </c:pt>
                <c:pt idx="12">
                  <c:v>1.911</c:v>
                </c:pt>
                <c:pt idx="13">
                  <c:v>1.83</c:v>
                </c:pt>
                <c:pt idx="14">
                  <c:v>1.83</c:v>
                </c:pt>
                <c:pt idx="15">
                  <c:v>1.752</c:v>
                </c:pt>
                <c:pt idx="16">
                  <c:v>1.752</c:v>
                </c:pt>
                <c:pt idx="17">
                  <c:v>1.671</c:v>
                </c:pt>
                <c:pt idx="18">
                  <c:v>1.671</c:v>
                </c:pt>
                <c:pt idx="19">
                  <c:v>1.593</c:v>
                </c:pt>
                <c:pt idx="20">
                  <c:v>1.593</c:v>
                </c:pt>
                <c:pt idx="21">
                  <c:v>1.512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9696640"/>
        <c:axId val="198243072"/>
      </c:areaChart>
      <c:catAx>
        <c:axId val="18969664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crossAx val="198243072"/>
        <c:crosses val="autoZero"/>
        <c:auto val="1"/>
        <c:lblAlgn val="ctr"/>
        <c:lblOffset val="100"/>
        <c:tickLblSkip val="6"/>
        <c:tickMarkSkip val="1"/>
        <c:noMultiLvlLbl val="0"/>
      </c:catAx>
      <c:valAx>
        <c:axId val="198243072"/>
        <c:scaling>
          <c:orientation val="minMax"/>
          <c:max val="1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9696640"/>
        <c:crosses val="autoZero"/>
        <c:crossBetween val="midCat"/>
        <c:majorUnit val="3"/>
      </c:valAx>
    </c:plotArea>
    <c:plotVisOnly val="1"/>
    <c:dispBlanksAs val="zero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89617486338797"/>
          <c:y val="3.350082304526749E-2"/>
          <c:w val="0.79943670309653903"/>
          <c:h val="0.73930043126521283"/>
        </c:manualLayout>
      </c:layout>
      <c:area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Bank A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Tabelle1!$A$2:$A$23</c:f>
              <c:strCache>
                <c:ptCount val="22"/>
                <c:pt idx="0">
                  <c:v>2008q3</c:v>
                </c:pt>
                <c:pt idx="1">
                  <c:v>2008q4</c:v>
                </c:pt>
                <c:pt idx="2">
                  <c:v>2009q1</c:v>
                </c:pt>
                <c:pt idx="3">
                  <c:v>2009q2</c:v>
                </c:pt>
                <c:pt idx="4">
                  <c:v>2009q3</c:v>
                </c:pt>
                <c:pt idx="5">
                  <c:v>2009q4</c:v>
                </c:pt>
                <c:pt idx="6">
                  <c:v>2010q1</c:v>
                </c:pt>
                <c:pt idx="7">
                  <c:v>2010q2</c:v>
                </c:pt>
                <c:pt idx="8">
                  <c:v>2010q3</c:v>
                </c:pt>
                <c:pt idx="9">
                  <c:v>2010q4</c:v>
                </c:pt>
                <c:pt idx="10">
                  <c:v>2011q1</c:v>
                </c:pt>
                <c:pt idx="11">
                  <c:v>2011q2</c:v>
                </c:pt>
                <c:pt idx="12">
                  <c:v>2011q3</c:v>
                </c:pt>
                <c:pt idx="13">
                  <c:v>2011q4</c:v>
                </c:pt>
                <c:pt idx="14">
                  <c:v>2012q1</c:v>
                </c:pt>
                <c:pt idx="15">
                  <c:v>2012q2</c:v>
                </c:pt>
                <c:pt idx="16">
                  <c:v>2012q3</c:v>
                </c:pt>
                <c:pt idx="17">
                  <c:v>2012q4</c:v>
                </c:pt>
                <c:pt idx="18">
                  <c:v>2013q1</c:v>
                </c:pt>
                <c:pt idx="19">
                  <c:v>2013q2</c:v>
                </c:pt>
                <c:pt idx="20">
                  <c:v>2013q3</c:v>
                </c:pt>
                <c:pt idx="21">
                  <c:v>2013q4</c:v>
                </c:pt>
              </c:strCache>
            </c:strRef>
          </c:cat>
          <c:val>
            <c:numRef>
              <c:f>Tabelle1!$B$2:$B$23</c:f>
              <c:numCache>
                <c:formatCode>General</c:formatCode>
                <c:ptCount val="22"/>
                <c:pt idx="0">
                  <c:v>0.6</c:v>
                </c:pt>
                <c:pt idx="1">
                  <c:v>0.6</c:v>
                </c:pt>
                <c:pt idx="2">
                  <c:v>0.6</c:v>
                </c:pt>
                <c:pt idx="3">
                  <c:v>0.6</c:v>
                </c:pt>
                <c:pt idx="4">
                  <c:v>0.8</c:v>
                </c:pt>
                <c:pt idx="5">
                  <c:v>0.8</c:v>
                </c:pt>
                <c:pt idx="6">
                  <c:v>0.8</c:v>
                </c:pt>
                <c:pt idx="7">
                  <c:v>1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1.25</c:v>
                </c:pt>
                <c:pt idx="12">
                  <c:v>0.8</c:v>
                </c:pt>
                <c:pt idx="13">
                  <c:v>0.8</c:v>
                </c:pt>
                <c:pt idx="14">
                  <c:v>0.8</c:v>
                </c:pt>
                <c:pt idx="15">
                  <c:v>0.8</c:v>
                </c:pt>
                <c:pt idx="16">
                  <c:v>0.8</c:v>
                </c:pt>
                <c:pt idx="17">
                  <c:v>0.8</c:v>
                </c:pt>
                <c:pt idx="18">
                  <c:v>0.8</c:v>
                </c:pt>
                <c:pt idx="19">
                  <c:v>0.8</c:v>
                </c:pt>
                <c:pt idx="20">
                  <c:v>0.6</c:v>
                </c:pt>
                <c:pt idx="21">
                  <c:v>0.6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Bank B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Tabelle1!$A$2:$A$23</c:f>
              <c:strCache>
                <c:ptCount val="22"/>
                <c:pt idx="0">
                  <c:v>2008q3</c:v>
                </c:pt>
                <c:pt idx="1">
                  <c:v>2008q4</c:v>
                </c:pt>
                <c:pt idx="2">
                  <c:v>2009q1</c:v>
                </c:pt>
                <c:pt idx="3">
                  <c:v>2009q2</c:v>
                </c:pt>
                <c:pt idx="4">
                  <c:v>2009q3</c:v>
                </c:pt>
                <c:pt idx="5">
                  <c:v>2009q4</c:v>
                </c:pt>
                <c:pt idx="6">
                  <c:v>2010q1</c:v>
                </c:pt>
                <c:pt idx="7">
                  <c:v>2010q2</c:v>
                </c:pt>
                <c:pt idx="8">
                  <c:v>2010q3</c:v>
                </c:pt>
                <c:pt idx="9">
                  <c:v>2010q4</c:v>
                </c:pt>
                <c:pt idx="10">
                  <c:v>2011q1</c:v>
                </c:pt>
                <c:pt idx="11">
                  <c:v>2011q2</c:v>
                </c:pt>
                <c:pt idx="12">
                  <c:v>2011q3</c:v>
                </c:pt>
                <c:pt idx="13">
                  <c:v>2011q4</c:v>
                </c:pt>
                <c:pt idx="14">
                  <c:v>2012q1</c:v>
                </c:pt>
                <c:pt idx="15">
                  <c:v>2012q2</c:v>
                </c:pt>
                <c:pt idx="16">
                  <c:v>2012q3</c:v>
                </c:pt>
                <c:pt idx="17">
                  <c:v>2012q4</c:v>
                </c:pt>
                <c:pt idx="18">
                  <c:v>2013q1</c:v>
                </c:pt>
                <c:pt idx="19">
                  <c:v>2013q2</c:v>
                </c:pt>
                <c:pt idx="20">
                  <c:v>2013q3</c:v>
                </c:pt>
                <c:pt idx="21">
                  <c:v>2013q4</c:v>
                </c:pt>
              </c:strCache>
            </c:strRef>
          </c:cat>
          <c:val>
            <c:numRef>
              <c:f>Tabelle1!$C$2:$C$23</c:f>
              <c:numCache>
                <c:formatCode>General</c:formatCode>
                <c:ptCount val="22"/>
                <c:pt idx="0">
                  <c:v>0.4</c:v>
                </c:pt>
                <c:pt idx="1">
                  <c:v>0.4</c:v>
                </c:pt>
                <c:pt idx="2">
                  <c:v>0.4</c:v>
                </c:pt>
                <c:pt idx="3">
                  <c:v>0.4</c:v>
                </c:pt>
                <c:pt idx="4">
                  <c:v>0.4</c:v>
                </c:pt>
                <c:pt idx="5">
                  <c:v>0.4</c:v>
                </c:pt>
                <c:pt idx="6">
                  <c:v>0.4</c:v>
                </c:pt>
                <c:pt idx="7">
                  <c:v>0.4</c:v>
                </c:pt>
                <c:pt idx="8">
                  <c:v>0.4</c:v>
                </c:pt>
                <c:pt idx="9">
                  <c:v>0.4</c:v>
                </c:pt>
                <c:pt idx="10">
                  <c:v>0.4</c:v>
                </c:pt>
                <c:pt idx="11">
                  <c:v>0.4</c:v>
                </c:pt>
                <c:pt idx="12">
                  <c:v>0.4</c:v>
                </c:pt>
                <c:pt idx="13">
                  <c:v>0.4</c:v>
                </c:pt>
                <c:pt idx="14">
                  <c:v>0.4</c:v>
                </c:pt>
                <c:pt idx="15">
                  <c:v>0.25</c:v>
                </c:pt>
                <c:pt idx="16">
                  <c:v>0.25</c:v>
                </c:pt>
                <c:pt idx="17">
                  <c:v>0.25</c:v>
                </c:pt>
                <c:pt idx="18">
                  <c:v>0.22999999999999998</c:v>
                </c:pt>
                <c:pt idx="19">
                  <c:v>0.35000000000000003</c:v>
                </c:pt>
                <c:pt idx="20">
                  <c:v>0.35000000000000003</c:v>
                </c:pt>
                <c:pt idx="21">
                  <c:v>0.35000000000000003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3985152"/>
        <c:axId val="233986688"/>
      </c:areaChart>
      <c:catAx>
        <c:axId val="233985152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crossAx val="233986688"/>
        <c:crosses val="autoZero"/>
        <c:auto val="1"/>
        <c:lblAlgn val="ctr"/>
        <c:lblOffset val="100"/>
        <c:tickLblSkip val="6"/>
        <c:noMultiLvlLbl val="0"/>
      </c:catAx>
      <c:valAx>
        <c:axId val="233986688"/>
        <c:scaling>
          <c:orientation val="minMax"/>
        </c:scaling>
        <c:delete val="0"/>
        <c:axPos val="l"/>
        <c:majorGridlines/>
        <c:numFmt formatCode="#,##0.0" sourceLinked="0"/>
        <c:majorTickMark val="out"/>
        <c:minorTickMark val="none"/>
        <c:tickLblPos val="nextTo"/>
        <c:crossAx val="233985152"/>
        <c:crosses val="autoZero"/>
        <c:crossBetween val="midCat"/>
      </c:valAx>
    </c:plotArea>
    <c:legend>
      <c:legendPos val="b"/>
      <c:layout>
        <c:manualLayout>
          <c:xMode val="edge"/>
          <c:yMode val="edge"/>
          <c:x val="0.20488296903460837"/>
          <c:y val="0.87872622738887596"/>
          <c:w val="0.5902340619307832"/>
          <c:h val="0.10988923605139764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2626163006370292E-2"/>
          <c:y val="3.2768903294158942E-2"/>
          <c:w val="0.9209326317791432"/>
          <c:h val="0.694966829082482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invertIfNegative val="0"/>
          <c:dLbls>
            <c:numFmt formatCode="0%" sourceLinked="0"/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Tabelle1!$A$2:$A$5</c:f>
              <c:strCache>
                <c:ptCount val="4"/>
                <c:pt idx="0">
                  <c:v>Optimistic
Bank</c:v>
                </c:pt>
                <c:pt idx="1">
                  <c:v>High Exposure
</c:v>
                </c:pt>
                <c:pt idx="2">
                  <c:v>Relationship
Length</c:v>
                </c:pt>
                <c:pt idx="3">
                  <c:v>Relationship
Derivative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0.556593</c:v>
                </c:pt>
                <c:pt idx="1">
                  <c:v>1.091083</c:v>
                </c:pt>
                <c:pt idx="2">
                  <c:v>0.64784399999999986</c:v>
                </c:pt>
                <c:pt idx="3">
                  <c:v>0.57284650000000004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invertIfNegative val="0"/>
          <c:dLbls>
            <c:numFmt formatCode="0%" sourceLinked="0"/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Tabelle1!$A$2:$A$5</c:f>
              <c:strCache>
                <c:ptCount val="4"/>
                <c:pt idx="0">
                  <c:v>Optimistic
Bank</c:v>
                </c:pt>
                <c:pt idx="1">
                  <c:v>High Exposure
</c:v>
                </c:pt>
                <c:pt idx="2">
                  <c:v>Relationship
Length</c:v>
                </c:pt>
                <c:pt idx="3">
                  <c:v>Relationship
Derivative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0.82055440000000002</c:v>
                </c:pt>
                <c:pt idx="1">
                  <c:v>0.2783601</c:v>
                </c:pt>
                <c:pt idx="2">
                  <c:v>0.72671249999999998</c:v>
                </c:pt>
                <c:pt idx="3">
                  <c:v>0.99700339999999998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626176"/>
        <c:axId val="34627968"/>
      </c:barChart>
      <c:catAx>
        <c:axId val="346261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34627968"/>
        <c:crosses val="autoZero"/>
        <c:auto val="1"/>
        <c:lblAlgn val="ctr"/>
        <c:lblOffset val="100"/>
        <c:noMultiLvlLbl val="0"/>
      </c:catAx>
      <c:valAx>
        <c:axId val="3462796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3462617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8022752650835406"/>
          <c:y val="0.87142876981922646"/>
          <c:w val="0.22459839678830412"/>
          <c:h val="7.253228477259141E-2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8397" cy="497684"/>
          </a:xfrm>
          <a:prstGeom prst="rect">
            <a:avLst/>
          </a:prstGeom>
        </p:spPr>
        <p:txBody>
          <a:bodyPr vert="horz" lIns="91244" tIns="45622" rIns="91244" bIns="45622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5596" y="0"/>
            <a:ext cx="2948397" cy="497684"/>
          </a:xfrm>
          <a:prstGeom prst="rect">
            <a:avLst/>
          </a:prstGeom>
        </p:spPr>
        <p:txBody>
          <a:bodyPr vert="horz" lIns="91244" tIns="45622" rIns="91244" bIns="45622" rtlCol="0"/>
          <a:lstStyle>
            <a:lvl1pPr algn="r">
              <a:defRPr sz="1200"/>
            </a:lvl1pPr>
          </a:lstStyle>
          <a:p>
            <a:fld id="{D465C1C3-A203-49ED-8B04-C70FFD45AF92}" type="datetimeFigureOut">
              <a:rPr lang="de-DE" smtClean="0"/>
              <a:pPr/>
              <a:t>29.11.2016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44829"/>
            <a:ext cx="2948397" cy="497684"/>
          </a:xfrm>
          <a:prstGeom prst="rect">
            <a:avLst/>
          </a:prstGeom>
        </p:spPr>
        <p:txBody>
          <a:bodyPr vert="horz" lIns="91244" tIns="45622" rIns="91244" bIns="45622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5596" y="9444829"/>
            <a:ext cx="2948397" cy="497684"/>
          </a:xfrm>
          <a:prstGeom prst="rect">
            <a:avLst/>
          </a:prstGeom>
        </p:spPr>
        <p:txBody>
          <a:bodyPr vert="horz" lIns="91244" tIns="45622" rIns="91244" bIns="45622" rtlCol="0" anchor="b"/>
          <a:lstStyle>
            <a:lvl1pPr algn="r">
              <a:defRPr sz="1200"/>
            </a:lvl1pPr>
          </a:lstStyle>
          <a:p>
            <a:fld id="{A5ECE05F-89B0-430B-B833-FE5C16C43AA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07139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6"/>
          </a:xfrm>
          <a:prstGeom prst="rect">
            <a:avLst/>
          </a:prstGeom>
        </p:spPr>
        <p:txBody>
          <a:bodyPr vert="horz" lIns="91244" tIns="45622" rIns="91244" bIns="45622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4941" y="0"/>
            <a:ext cx="2949099" cy="497206"/>
          </a:xfrm>
          <a:prstGeom prst="rect">
            <a:avLst/>
          </a:prstGeom>
        </p:spPr>
        <p:txBody>
          <a:bodyPr vert="horz" lIns="91244" tIns="45622" rIns="91244" bIns="45622" rtlCol="0"/>
          <a:lstStyle>
            <a:lvl1pPr algn="r">
              <a:defRPr sz="1200"/>
            </a:lvl1pPr>
          </a:lstStyle>
          <a:p>
            <a:fld id="{39815656-777D-420B-AEE9-1C9DA2062A2E}" type="datetimeFigureOut">
              <a:rPr lang="de-DE" smtClean="0"/>
              <a:pPr/>
              <a:t>29.11.2016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7713"/>
            <a:ext cx="4967287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44" tIns="45622" rIns="91244" bIns="45622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562" y="4723450"/>
            <a:ext cx="5444490" cy="4474845"/>
          </a:xfrm>
          <a:prstGeom prst="rect">
            <a:avLst/>
          </a:prstGeom>
        </p:spPr>
        <p:txBody>
          <a:bodyPr vert="horz" lIns="91244" tIns="45622" rIns="91244" bIns="45622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5171"/>
            <a:ext cx="2949099" cy="497206"/>
          </a:xfrm>
          <a:prstGeom prst="rect">
            <a:avLst/>
          </a:prstGeom>
        </p:spPr>
        <p:txBody>
          <a:bodyPr vert="horz" lIns="91244" tIns="45622" rIns="91244" bIns="45622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4941" y="9445171"/>
            <a:ext cx="2949099" cy="497206"/>
          </a:xfrm>
          <a:prstGeom prst="rect">
            <a:avLst/>
          </a:prstGeom>
        </p:spPr>
        <p:txBody>
          <a:bodyPr vert="horz" lIns="91244" tIns="45622" rIns="91244" bIns="45622" rtlCol="0" anchor="b"/>
          <a:lstStyle>
            <a:lvl1pPr algn="r">
              <a:defRPr sz="1200"/>
            </a:lvl1pPr>
          </a:lstStyle>
          <a:p>
            <a:fld id="{62AFC97D-5284-447B-A0EB-09CB25071501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761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21" algn="l" defTabSz="9142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42" algn="l" defTabSz="9142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62" algn="l" defTabSz="9142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482" algn="l" defTabSz="9142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03" algn="l" defTabSz="9142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24" algn="l" defTabSz="9142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45" algn="l" defTabSz="9142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965" algn="l" defTabSz="9142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AFC97D-5284-447B-A0EB-09CB25071501}" type="slidenum">
              <a:rPr lang="de-DE" smtClean="0"/>
              <a:pPr/>
              <a:t>1</a:t>
            </a:fld>
            <a:endParaRPr lang="de-DE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0561" y="4723450"/>
            <a:ext cx="5894296" cy="4474845"/>
          </a:xfrm>
        </p:spPr>
        <p:txBody>
          <a:bodyPr>
            <a:noAutofit/>
          </a:bodyPr>
          <a:lstStyle/>
          <a:p>
            <a:endParaRPr lang="de-DE" sz="11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AFC97D-5284-447B-A0EB-09CB25071501}" type="slidenum">
              <a:rPr lang="de-DE" smtClean="0"/>
              <a:pPr/>
              <a:t>10</a:t>
            </a:fld>
            <a:endParaRPr 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0561" y="4723450"/>
            <a:ext cx="5894296" cy="4474845"/>
          </a:xfrm>
        </p:spPr>
        <p:txBody>
          <a:bodyPr>
            <a:noAutofit/>
          </a:bodyPr>
          <a:lstStyle/>
          <a:p>
            <a:endParaRPr lang="de-DE" sz="11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AFC97D-5284-447B-A0EB-09CB25071501}" type="slidenum">
              <a:rPr lang="de-DE" smtClean="0"/>
              <a:pPr/>
              <a:t>11</a:t>
            </a:fld>
            <a:endParaRPr 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0561" y="4723450"/>
            <a:ext cx="5894296" cy="4474845"/>
          </a:xfrm>
        </p:spPr>
        <p:txBody>
          <a:bodyPr>
            <a:noAutofit/>
          </a:bodyPr>
          <a:lstStyle/>
          <a:p>
            <a:endParaRPr lang="de-DE" sz="11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AFC97D-5284-447B-A0EB-09CB25071501}" type="slidenum">
              <a:rPr lang="de-DE" smtClean="0"/>
              <a:pPr/>
              <a:t>12</a:t>
            </a:fld>
            <a:endParaRPr 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0561" y="4723450"/>
            <a:ext cx="5894296" cy="4474845"/>
          </a:xfrm>
        </p:spPr>
        <p:txBody>
          <a:bodyPr>
            <a:noAutofit/>
          </a:bodyPr>
          <a:lstStyle/>
          <a:p>
            <a:endParaRPr lang="de-DE" sz="11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AFC97D-5284-447B-A0EB-09CB25071501}" type="slidenum">
              <a:rPr lang="de-DE" smtClean="0"/>
              <a:pPr/>
              <a:t>13</a:t>
            </a:fld>
            <a:endParaRPr 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0561" y="4723450"/>
            <a:ext cx="5894296" cy="4474845"/>
          </a:xfrm>
        </p:spPr>
        <p:txBody>
          <a:bodyPr>
            <a:noAutofit/>
          </a:bodyPr>
          <a:lstStyle/>
          <a:p>
            <a:endParaRPr lang="de-DE" sz="11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AFC97D-5284-447B-A0EB-09CB25071501}" type="slidenum">
              <a:rPr lang="de-DE" smtClean="0"/>
              <a:pPr/>
              <a:t>14</a:t>
            </a:fld>
            <a:endParaRPr 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0561" y="4723450"/>
            <a:ext cx="5894296" cy="4474845"/>
          </a:xfrm>
        </p:spPr>
        <p:txBody>
          <a:bodyPr>
            <a:noAutofit/>
          </a:bodyPr>
          <a:lstStyle/>
          <a:p>
            <a:endParaRPr lang="de-DE" sz="11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AFC97D-5284-447B-A0EB-09CB25071501}" type="slidenum">
              <a:rPr lang="de-DE" smtClean="0"/>
              <a:pPr/>
              <a:t>15</a:t>
            </a:fld>
            <a:endParaRPr 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0561" y="4723450"/>
            <a:ext cx="5894296" cy="4474845"/>
          </a:xfrm>
        </p:spPr>
        <p:txBody>
          <a:bodyPr>
            <a:noAutofit/>
          </a:bodyPr>
          <a:lstStyle/>
          <a:p>
            <a:endParaRPr lang="de-DE" sz="11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AFC97D-5284-447B-A0EB-09CB25071501}" type="slidenum">
              <a:rPr lang="de-DE" smtClean="0"/>
              <a:pPr/>
              <a:t>16</a:t>
            </a:fld>
            <a:endParaRPr 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0561" y="4723450"/>
            <a:ext cx="5894296" cy="4474845"/>
          </a:xfrm>
        </p:spPr>
        <p:txBody>
          <a:bodyPr>
            <a:noAutofit/>
          </a:bodyPr>
          <a:lstStyle/>
          <a:p>
            <a:endParaRPr lang="de-DE" sz="11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AFC97D-5284-447B-A0EB-09CB25071501}" type="slidenum">
              <a:rPr lang="de-DE" smtClean="0"/>
              <a:pPr/>
              <a:t>17</a:t>
            </a:fld>
            <a:endParaRPr 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0561" y="4723450"/>
            <a:ext cx="5894296" cy="4474845"/>
          </a:xfrm>
        </p:spPr>
        <p:txBody>
          <a:bodyPr>
            <a:noAutofit/>
          </a:bodyPr>
          <a:lstStyle/>
          <a:p>
            <a:endParaRPr lang="de-DE" sz="11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AFC97D-5284-447B-A0EB-09CB25071501}" type="slidenum">
              <a:rPr lang="de-DE" smtClean="0"/>
              <a:pPr/>
              <a:t>18</a:t>
            </a:fld>
            <a:endParaRPr 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0561" y="4723450"/>
            <a:ext cx="5894296" cy="4474845"/>
          </a:xfrm>
        </p:spPr>
        <p:txBody>
          <a:bodyPr>
            <a:noAutofit/>
          </a:bodyPr>
          <a:lstStyle/>
          <a:p>
            <a:endParaRPr lang="de-DE" sz="11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AFC97D-5284-447B-A0EB-09CB25071501}" type="slidenum">
              <a:rPr lang="de-DE" smtClean="0"/>
              <a:pPr/>
              <a:t>19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0561" y="4723450"/>
            <a:ext cx="5894296" cy="4474845"/>
          </a:xfrm>
        </p:spPr>
        <p:txBody>
          <a:bodyPr>
            <a:noAutofit/>
          </a:bodyPr>
          <a:lstStyle/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AFC97D-5284-447B-A0EB-09CB25071501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0561" y="4723450"/>
            <a:ext cx="5894296" cy="4474845"/>
          </a:xfrm>
        </p:spPr>
        <p:txBody>
          <a:bodyPr>
            <a:noAutofit/>
          </a:bodyPr>
          <a:lstStyle/>
          <a:p>
            <a:endParaRPr lang="de-DE" sz="11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AFC97D-5284-447B-A0EB-09CB25071501}" type="slidenum">
              <a:rPr lang="de-DE" smtClean="0"/>
              <a:pPr/>
              <a:t>20</a:t>
            </a:fld>
            <a:endParaRPr lang="de-D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0561" y="4723450"/>
            <a:ext cx="5894296" cy="4474845"/>
          </a:xfrm>
        </p:spPr>
        <p:txBody>
          <a:bodyPr>
            <a:noAutofit/>
          </a:bodyPr>
          <a:lstStyle/>
          <a:p>
            <a:endParaRPr lang="de-DE" sz="11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AFC97D-5284-447B-A0EB-09CB25071501}" type="slidenum">
              <a:rPr lang="de-DE" smtClean="0"/>
              <a:pPr/>
              <a:t>21</a:t>
            </a:fld>
            <a:endParaRPr lang="de-D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0561" y="4723450"/>
            <a:ext cx="5894296" cy="4474845"/>
          </a:xfrm>
        </p:spPr>
        <p:txBody>
          <a:bodyPr>
            <a:noAutofit/>
          </a:bodyPr>
          <a:lstStyle/>
          <a:p>
            <a:endParaRPr lang="de-DE" sz="11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AFC97D-5284-447B-A0EB-09CB25071501}" type="slidenum">
              <a:rPr lang="de-DE" smtClean="0"/>
              <a:pPr/>
              <a:t>22</a:t>
            </a:fld>
            <a:endParaRPr lang="de-D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0561" y="4723450"/>
            <a:ext cx="5894296" cy="4474845"/>
          </a:xfrm>
        </p:spPr>
        <p:txBody>
          <a:bodyPr>
            <a:noAutofit/>
          </a:bodyPr>
          <a:lstStyle/>
          <a:p>
            <a:endParaRPr lang="de-DE" sz="11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AFC97D-5284-447B-A0EB-09CB25071501}" type="slidenum">
              <a:rPr lang="de-DE" smtClean="0"/>
              <a:pPr/>
              <a:t>23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0561" y="4723450"/>
            <a:ext cx="5894296" cy="4474845"/>
          </a:xfrm>
        </p:spPr>
        <p:txBody>
          <a:bodyPr>
            <a:noAutofit/>
          </a:bodyPr>
          <a:lstStyle/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AFC97D-5284-447B-A0EB-09CB25071501}" type="slidenum">
              <a:rPr lang="de-DE" smtClean="0"/>
              <a:pPr/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0561" y="4723450"/>
            <a:ext cx="5894296" cy="4474845"/>
          </a:xfrm>
        </p:spPr>
        <p:txBody>
          <a:bodyPr>
            <a:noAutofit/>
          </a:bodyPr>
          <a:lstStyle/>
          <a:p>
            <a:endParaRPr lang="de-DE" sz="11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AFC97D-5284-447B-A0EB-09CB25071501}" type="slidenum">
              <a:rPr lang="de-DE" smtClean="0"/>
              <a:pPr/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0561" y="4723450"/>
            <a:ext cx="5894296" cy="4474845"/>
          </a:xfrm>
        </p:spPr>
        <p:txBody>
          <a:bodyPr>
            <a:noAutofit/>
          </a:bodyPr>
          <a:lstStyle/>
          <a:p>
            <a:endParaRPr lang="de-DE" sz="11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AFC97D-5284-447B-A0EB-09CB25071501}" type="slidenum">
              <a:rPr lang="de-DE" smtClean="0"/>
              <a:pPr/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0561" y="4723450"/>
            <a:ext cx="5894296" cy="4474845"/>
          </a:xfrm>
        </p:spPr>
        <p:txBody>
          <a:bodyPr>
            <a:noAutofit/>
          </a:bodyPr>
          <a:lstStyle/>
          <a:p>
            <a:endParaRPr lang="de-DE" sz="11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AFC97D-5284-447B-A0EB-09CB25071501}" type="slidenum">
              <a:rPr lang="de-DE" smtClean="0"/>
              <a:pPr/>
              <a:t>6</a:t>
            </a:fld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0561" y="4723450"/>
            <a:ext cx="5894296" cy="4474845"/>
          </a:xfrm>
        </p:spPr>
        <p:txBody>
          <a:bodyPr>
            <a:noAutofit/>
          </a:bodyPr>
          <a:lstStyle/>
          <a:p>
            <a:endParaRPr lang="de-DE" sz="11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AFC97D-5284-447B-A0EB-09CB25071501}" type="slidenum">
              <a:rPr lang="de-DE" smtClean="0"/>
              <a:pPr/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0561" y="4723450"/>
            <a:ext cx="5894296" cy="4474845"/>
          </a:xfrm>
        </p:spPr>
        <p:txBody>
          <a:bodyPr>
            <a:noAutofit/>
          </a:bodyPr>
          <a:lstStyle/>
          <a:p>
            <a:endParaRPr lang="de-DE" sz="11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AFC97D-5284-447B-A0EB-09CB25071501}" type="slidenum">
              <a:rPr lang="de-DE" smtClean="0"/>
              <a:pPr/>
              <a:t>8</a:t>
            </a:fld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0561" y="4723450"/>
            <a:ext cx="5894296" cy="4474845"/>
          </a:xfrm>
        </p:spPr>
        <p:txBody>
          <a:bodyPr>
            <a:noAutofit/>
          </a:bodyPr>
          <a:lstStyle/>
          <a:p>
            <a:endParaRPr lang="de-DE" sz="11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AFC97D-5284-447B-A0EB-09CB25071501}" type="slidenum">
              <a:rPr lang="de-DE" smtClean="0"/>
              <a:pPr/>
              <a:t>9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881208" y="2956966"/>
            <a:ext cx="8256381" cy="442837"/>
          </a:xfrm>
        </p:spPr>
        <p:txBody>
          <a:bodyPr>
            <a:noAutofit/>
          </a:bodyPr>
          <a:lstStyle>
            <a:lvl1pPr algn="l">
              <a:defRPr sz="2500" b="1" baseline="0"/>
            </a:lvl1pPr>
          </a:lstStyle>
          <a:p>
            <a:r>
              <a:rPr lang="de-DE" dirty="0" smtClean="0"/>
              <a:t>Präsentationsvorlage - Titelfolie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1208" y="3382539"/>
            <a:ext cx="8250965" cy="401651"/>
          </a:xfrm>
        </p:spPr>
        <p:txBody>
          <a:bodyPr tIns="0" bIns="0">
            <a:noAutofit/>
          </a:bodyPr>
          <a:lstStyle>
            <a:lvl1pPr marL="0" indent="0" algn="l">
              <a:spcBef>
                <a:spcPts val="0"/>
              </a:spcBef>
              <a:buNone/>
              <a:defRPr sz="2100">
                <a:solidFill>
                  <a:schemeClr val="tx1"/>
                </a:solidFill>
                <a:latin typeface="+mj-lt"/>
              </a:defRPr>
            </a:lvl1pPr>
            <a:lvl2pPr marL="457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Untertitel</a:t>
            </a:r>
            <a:endParaRPr lang="de-DE" dirty="0"/>
          </a:p>
        </p:txBody>
      </p:sp>
      <p:sp>
        <p:nvSpPr>
          <p:cNvPr id="16" name="Rechteck 15"/>
          <p:cNvSpPr/>
          <p:nvPr userDrawn="1"/>
        </p:nvSpPr>
        <p:spPr>
          <a:xfrm>
            <a:off x="0" y="3080588"/>
            <a:ext cx="777445" cy="960613"/>
          </a:xfrm>
          <a:prstGeom prst="rect">
            <a:avLst/>
          </a:prstGeom>
          <a:solidFill>
            <a:srgbClr val="DADA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7" name="Rechteck 16"/>
          <p:cNvSpPr/>
          <p:nvPr userDrawn="1"/>
        </p:nvSpPr>
        <p:spPr>
          <a:xfrm>
            <a:off x="821661" y="3080588"/>
            <a:ext cx="77744" cy="960613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 hasCustomPrompt="1"/>
          </p:nvPr>
        </p:nvSpPr>
        <p:spPr>
          <a:xfrm>
            <a:off x="880067" y="3815954"/>
            <a:ext cx="8259570" cy="304746"/>
          </a:xfrm>
        </p:spPr>
        <p:txBody>
          <a:bodyPr>
            <a:normAutofit/>
          </a:bodyPr>
          <a:lstStyle>
            <a:lvl1pPr>
              <a:buNone/>
              <a:defRPr sz="1100" b="1"/>
            </a:lvl1pPr>
          </a:lstStyle>
          <a:p>
            <a:pPr lvl="0"/>
            <a:r>
              <a:rPr lang="de-DE" dirty="0" smtClean="0"/>
              <a:t>Angaben zum Referenten, Ordnungsmerkmal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inks mit Fließtext und Bild/Grafik,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464" y="257389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40"/>
              </a:lnSpc>
              <a:defRPr sz="2000" b="1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2 Spalten (Fließtext und Bild/Grafik)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419820" y="298121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452926" y="6085245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419820" y="1258734"/>
            <a:ext cx="3887223" cy="4554632"/>
          </a:xfrm>
          <a:ln>
            <a:noFill/>
          </a:ln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 baseline="0"/>
            </a:lvl1pPr>
            <a:lvl2pPr algn="l">
              <a:buNone/>
              <a:defRPr sz="2100"/>
            </a:lvl2pPr>
            <a:lvl3pPr algn="l">
              <a:buNone/>
              <a:defRPr sz="2100"/>
            </a:lvl3pPr>
            <a:lvl4pPr algn="l">
              <a:buNone/>
              <a:defRPr sz="2100"/>
            </a:lvl4pPr>
            <a:lvl5pPr algn="l">
              <a:buNone/>
              <a:defRPr sz="2100"/>
            </a:lvl5pPr>
          </a:lstStyle>
          <a:p>
            <a:pPr lvl="0"/>
            <a:r>
              <a:rPr lang="de-DE" dirty="0" smtClean="0"/>
              <a:t>Inhaltsbereich zweispaltig</a:t>
            </a:r>
          </a:p>
        </p:txBody>
      </p:sp>
      <p:sp>
        <p:nvSpPr>
          <p:cNvPr id="16" name="Inhaltsplatzhalter 15"/>
          <p:cNvSpPr>
            <a:spLocks noGrp="1"/>
          </p:cNvSpPr>
          <p:nvPr>
            <p:ph sz="quarter" idx="16" hasCustomPrompt="1"/>
          </p:nvPr>
        </p:nvSpPr>
        <p:spPr>
          <a:xfrm>
            <a:off x="4726862" y="1258735"/>
            <a:ext cx="3887223" cy="4554632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de-DE" dirty="0" smtClean="0"/>
              <a:t>Bild/Grafik o. ä. durch Klicken hinzufügen</a:t>
            </a:r>
            <a:endParaRPr lang="de-DE" dirty="0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 smtClean="0"/>
              <a:t>29 November 2016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smtClean="0"/>
              <a:t>Who do borrowers borrow from?</a:t>
            </a:r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inks mit Aufzählung und Bild/Grafik,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464" y="257389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40"/>
              </a:lnSpc>
              <a:defRPr sz="2000" b="1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2 Spalten (Aufzählungsebenen und Bild/Grafik)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419820" y="298121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452926" y="6085245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6" name="Inhaltsplatzhalter 15"/>
          <p:cNvSpPr>
            <a:spLocks noGrp="1"/>
          </p:cNvSpPr>
          <p:nvPr>
            <p:ph sz="quarter" idx="16" hasCustomPrompt="1"/>
          </p:nvPr>
        </p:nvSpPr>
        <p:spPr>
          <a:xfrm>
            <a:off x="4726862" y="1258735"/>
            <a:ext cx="3887223" cy="4554632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de-DE" dirty="0" smtClean="0"/>
              <a:t>Bild/Grafik o. ä. durch Klicken hinzufügen</a:t>
            </a:r>
            <a:endParaRPr lang="de-DE" dirty="0"/>
          </a:p>
        </p:txBody>
      </p:sp>
      <p:sp>
        <p:nvSpPr>
          <p:cNvPr id="15" name="Textplatzhalt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419820" y="1258735"/>
            <a:ext cx="3887223" cy="4554632"/>
          </a:xfrm>
        </p:spPr>
        <p:txBody>
          <a:bodyPr/>
          <a:lstStyle>
            <a:lvl1pPr marL="159660" indent="-159660">
              <a:spcBef>
                <a:spcPts val="443"/>
              </a:spcBef>
              <a:buFont typeface="Arial" pitchFamily="34" charset="0"/>
              <a:buChar char="−"/>
              <a:defRPr sz="1800" baseline="0"/>
            </a:lvl1pPr>
            <a:lvl2pPr marL="319320" indent="-159660">
              <a:spcBef>
                <a:spcPts val="443"/>
              </a:spcBef>
              <a:buFont typeface="Arial" pitchFamily="34" charset="0"/>
              <a:buChar char="•"/>
              <a:defRPr sz="1800"/>
            </a:lvl2pPr>
            <a:lvl3pPr marL="478980" indent="-159660">
              <a:spcBef>
                <a:spcPts val="443"/>
              </a:spcBef>
              <a:buFont typeface="Arial" pitchFamily="34" charset="0"/>
              <a:buChar char="∙"/>
              <a:defRPr sz="1800"/>
            </a:lvl3pPr>
            <a:lvl4pPr>
              <a:buFont typeface="Symbol" pitchFamily="18" charset="2"/>
              <a:buChar char="-"/>
              <a:defRPr/>
            </a:lvl4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r>
              <a:rPr lang="en-US" smtClean="0"/>
              <a:t>29 November 2016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 smtClean="0"/>
              <a:t>Who do borrowers borrow from?</a:t>
            </a:r>
            <a:endParaRPr lang="de-D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rechts mit Fließtext und Bild/Grafik,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464" y="257389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40"/>
              </a:lnSpc>
              <a:defRPr sz="2000" b="1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2 Spalten (Bild/Grafik und Fließtext)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419820" y="298121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452926" y="6085245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6" name="Inhaltsplatzhalter 15"/>
          <p:cNvSpPr>
            <a:spLocks noGrp="1"/>
          </p:cNvSpPr>
          <p:nvPr>
            <p:ph sz="quarter" idx="16" hasCustomPrompt="1"/>
          </p:nvPr>
        </p:nvSpPr>
        <p:spPr>
          <a:xfrm>
            <a:off x="419820" y="1258735"/>
            <a:ext cx="3887223" cy="4554632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de-DE" dirty="0" smtClean="0"/>
              <a:t>Bild/Grafik o. ä. durch Klicken hinzufügen</a:t>
            </a:r>
            <a:endParaRPr lang="de-DE" dirty="0"/>
          </a:p>
        </p:txBody>
      </p:sp>
      <p:sp>
        <p:nvSpPr>
          <p:cNvPr id="18" name="Textplatzhalt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4726862" y="1258735"/>
            <a:ext cx="3887223" cy="4554632"/>
          </a:xfrm>
          <a:ln>
            <a:noFill/>
          </a:ln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 baseline="0"/>
            </a:lvl1pPr>
            <a:lvl2pPr algn="l">
              <a:buNone/>
              <a:defRPr sz="2100"/>
            </a:lvl2pPr>
            <a:lvl3pPr algn="l">
              <a:buNone/>
              <a:defRPr sz="2100"/>
            </a:lvl3pPr>
            <a:lvl4pPr algn="l">
              <a:buNone/>
              <a:defRPr sz="2100"/>
            </a:lvl4pPr>
            <a:lvl5pPr algn="l">
              <a:buNone/>
              <a:defRPr sz="2100"/>
            </a:lvl5pPr>
          </a:lstStyle>
          <a:p>
            <a:pPr lvl="0"/>
            <a:r>
              <a:rPr lang="de-DE" dirty="0" smtClean="0"/>
              <a:t>Inhaltsbereich zweispaltig und Fließtext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 smtClean="0"/>
              <a:t>29 November 2016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smtClean="0"/>
              <a:t>Who do borrowers borrow from?</a:t>
            </a:r>
            <a:endParaRPr lang="de-D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rechts mit Aufzählung und Bild/Grafik,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464" y="257389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40"/>
              </a:lnSpc>
              <a:defRPr sz="2000" b="1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2 Spalten (Bild/Grafik und Aufzählungsebenen)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419820" y="298121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452926" y="6085245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6" name="Inhaltsplatzhalter 15"/>
          <p:cNvSpPr>
            <a:spLocks noGrp="1"/>
          </p:cNvSpPr>
          <p:nvPr>
            <p:ph sz="quarter" idx="16" hasCustomPrompt="1"/>
          </p:nvPr>
        </p:nvSpPr>
        <p:spPr>
          <a:xfrm>
            <a:off x="419820" y="1258735"/>
            <a:ext cx="3887223" cy="4554632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de-DE" dirty="0" smtClean="0"/>
              <a:t>Bild/Grafik o. ä. durch Klicken hinzufügen</a:t>
            </a:r>
            <a:endParaRPr lang="de-DE" dirty="0"/>
          </a:p>
        </p:txBody>
      </p:sp>
      <p:sp>
        <p:nvSpPr>
          <p:cNvPr id="14" name="Textplatzhalt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4726862" y="1258735"/>
            <a:ext cx="3887223" cy="4554632"/>
          </a:xfrm>
        </p:spPr>
        <p:txBody>
          <a:bodyPr/>
          <a:lstStyle>
            <a:lvl1pPr marL="159660" indent="-159660">
              <a:spcBef>
                <a:spcPts val="443"/>
              </a:spcBef>
              <a:buFont typeface="Arial" pitchFamily="34" charset="0"/>
              <a:buChar char="−"/>
              <a:defRPr sz="1800" baseline="0"/>
            </a:lvl1pPr>
            <a:lvl2pPr marL="319320" indent="-159660">
              <a:spcBef>
                <a:spcPts val="443"/>
              </a:spcBef>
              <a:buFont typeface="Arial" pitchFamily="34" charset="0"/>
              <a:buChar char="•"/>
              <a:defRPr sz="1800"/>
            </a:lvl2pPr>
            <a:lvl3pPr marL="478980" indent="-159660">
              <a:spcBef>
                <a:spcPts val="443"/>
              </a:spcBef>
              <a:buFont typeface="Arial" pitchFamily="34" charset="0"/>
              <a:buChar char="∙"/>
              <a:defRPr sz="1800"/>
            </a:lvl3pPr>
            <a:lvl4pPr>
              <a:buFont typeface="Symbol" pitchFamily="18" charset="2"/>
              <a:buChar char="-"/>
              <a:defRPr/>
            </a:lvl4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 smtClean="0"/>
              <a:t>29 November 2016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smtClean="0"/>
              <a:t>Who do borrowers borrow from?</a:t>
            </a:r>
            <a:endParaRPr lang="de-D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dreispaltig mit Fließ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464" y="257389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40"/>
              </a:lnSpc>
              <a:defRPr sz="2000" b="1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3 Spalten und Fließtext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419820" y="298121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452926" y="6085245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419820" y="1258734"/>
            <a:ext cx="3887223" cy="2153099"/>
          </a:xfrm>
          <a:ln>
            <a:noFill/>
          </a:ln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600" baseline="0"/>
            </a:lvl1pPr>
            <a:lvl2pPr algn="l">
              <a:buNone/>
              <a:defRPr sz="2100"/>
            </a:lvl2pPr>
            <a:lvl3pPr algn="l">
              <a:buNone/>
              <a:defRPr sz="2100"/>
            </a:lvl3pPr>
            <a:lvl4pPr algn="l">
              <a:buNone/>
              <a:defRPr sz="2100"/>
            </a:lvl4pPr>
            <a:lvl5pPr algn="l">
              <a:buNone/>
              <a:defRPr sz="2100"/>
            </a:lvl5pPr>
          </a:lstStyle>
          <a:p>
            <a:pPr lvl="0"/>
            <a:r>
              <a:rPr lang="de-DE" dirty="0" smtClean="0"/>
              <a:t>Inhaltsbereich dreispaltig</a:t>
            </a:r>
          </a:p>
        </p:txBody>
      </p:sp>
      <p:sp>
        <p:nvSpPr>
          <p:cNvPr id="9" name="Textplatzhalt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4726574" y="1258735"/>
            <a:ext cx="3887223" cy="2153099"/>
          </a:xfrm>
          <a:ln>
            <a:noFill/>
          </a:ln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600" baseline="0"/>
            </a:lvl1pPr>
            <a:lvl2pPr algn="l">
              <a:buNone/>
              <a:defRPr sz="2100"/>
            </a:lvl2pPr>
            <a:lvl3pPr algn="l">
              <a:buNone/>
              <a:defRPr sz="2100"/>
            </a:lvl3pPr>
            <a:lvl4pPr algn="l">
              <a:buNone/>
              <a:defRPr sz="2100"/>
            </a:lvl4pPr>
            <a:lvl5pPr algn="l">
              <a:buNone/>
              <a:defRPr sz="2100"/>
            </a:lvl5pPr>
          </a:lstStyle>
          <a:p>
            <a:pPr lvl="0"/>
            <a:r>
              <a:rPr lang="de-DE" dirty="0" smtClean="0"/>
              <a:t>Inhaltsbereich dreispaltig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 smtClean="0"/>
              <a:t>29 November 2016</a:t>
            </a:r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smtClean="0"/>
              <a:t>Who do borrowers borrow from?</a:t>
            </a:r>
            <a:endParaRPr lang="de-DE" dirty="0"/>
          </a:p>
        </p:txBody>
      </p:sp>
      <p:sp>
        <p:nvSpPr>
          <p:cNvPr id="13" name="Textplatzhalter 13"/>
          <p:cNvSpPr>
            <a:spLocks noGrp="1"/>
          </p:cNvSpPr>
          <p:nvPr>
            <p:ph type="body" sz="quarter" idx="20" hasCustomPrompt="1"/>
          </p:nvPr>
        </p:nvSpPr>
        <p:spPr>
          <a:xfrm>
            <a:off x="419820" y="3545300"/>
            <a:ext cx="8196359" cy="2153099"/>
          </a:xfrm>
          <a:ln>
            <a:noFill/>
          </a:ln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600" baseline="0"/>
            </a:lvl1pPr>
            <a:lvl2pPr algn="l">
              <a:buNone/>
              <a:defRPr sz="2100"/>
            </a:lvl2pPr>
            <a:lvl3pPr algn="l">
              <a:buNone/>
              <a:defRPr sz="2100"/>
            </a:lvl3pPr>
            <a:lvl4pPr algn="l">
              <a:buNone/>
              <a:defRPr sz="2100"/>
            </a:lvl4pPr>
            <a:lvl5pPr algn="l">
              <a:buNone/>
              <a:defRPr sz="2100"/>
            </a:lvl5pPr>
          </a:lstStyle>
          <a:p>
            <a:pPr lvl="0"/>
            <a:r>
              <a:rPr lang="de-DE" dirty="0" smtClean="0"/>
              <a:t>Inhaltsbereich dreispaltig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oder Grafik, ganze Br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464" y="257389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40"/>
              </a:lnSpc>
              <a:defRPr sz="2000" b="1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(Bild/Grafik)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419820" y="298121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452926" y="6085245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5" name="Inhaltsplatzhalter 14"/>
          <p:cNvSpPr>
            <a:spLocks noGrp="1"/>
          </p:cNvSpPr>
          <p:nvPr>
            <p:ph sz="quarter" idx="15" hasCustomPrompt="1"/>
          </p:nvPr>
        </p:nvSpPr>
        <p:spPr>
          <a:xfrm>
            <a:off x="419820" y="1258735"/>
            <a:ext cx="8188046" cy="4554632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de-DE" dirty="0" smtClean="0"/>
              <a:t>Bild/Grafik o. ä. durch Klicken hinzufügen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smtClean="0"/>
              <a:t>29 November 2016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 smtClean="0"/>
              <a:t>Who do borrowers borrow from?</a:t>
            </a:r>
            <a:endParaRPr lang="de-D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nhaltsplatzhalter 14"/>
          <p:cNvSpPr>
            <a:spLocks noGrp="1"/>
          </p:cNvSpPr>
          <p:nvPr>
            <p:ph sz="quarter" idx="15" hasCustomPrompt="1"/>
          </p:nvPr>
        </p:nvSpPr>
        <p:spPr>
          <a:xfrm>
            <a:off x="0" y="1"/>
            <a:ext cx="9144000" cy="6857999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de-DE" dirty="0" smtClean="0"/>
              <a:t>Bild/Grafik o. ä. durch Klicken hinzufügen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einspaltig mit Fließ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464" y="257389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40"/>
              </a:lnSpc>
              <a:defRPr sz="2000" b="1" baseline="0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Fließtext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419820" y="298121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452926" y="6084989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484078" y="1235755"/>
            <a:ext cx="8019513" cy="4602675"/>
          </a:xfrm>
        </p:spPr>
        <p:txBody>
          <a:bodyPr/>
          <a:lstStyle>
            <a:lvl1pPr marL="0" indent="0">
              <a:spcBef>
                <a:spcPts val="443"/>
              </a:spcBef>
              <a:buFont typeface="Arial" pitchFamily="34" charset="0"/>
              <a:buNone/>
              <a:defRPr sz="1800" baseline="0"/>
            </a:lvl1pPr>
            <a:lvl2pPr marL="319320" indent="0">
              <a:spcBef>
                <a:spcPts val="443"/>
              </a:spcBef>
              <a:buFont typeface="Arial" pitchFamily="34" charset="0"/>
              <a:buNone/>
              <a:defRPr sz="1800"/>
            </a:lvl2pPr>
            <a:lvl3pPr marL="478980" indent="0">
              <a:spcBef>
                <a:spcPts val="443"/>
              </a:spcBef>
              <a:buFont typeface="Arial" pitchFamily="34" charset="0"/>
              <a:buNone/>
              <a:defRPr sz="1800"/>
            </a:lvl3pPr>
            <a:lvl4pPr>
              <a:buNone/>
              <a:defRPr/>
            </a:lvl4pPr>
          </a:lstStyle>
          <a:p>
            <a:pPr lvl="0"/>
            <a:r>
              <a:rPr lang="de-DE" dirty="0" smtClean="0"/>
              <a:t>Inhaltsfolie mit Fließtext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smtClean="0"/>
              <a:t>29 November 2016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 smtClean="0"/>
              <a:t>Who do borrowers borrow from?</a:t>
            </a:r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einspaltig mit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464" y="257389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40"/>
              </a:lnSpc>
              <a:defRPr sz="2000" b="1" baseline="0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Aufzählungsebenen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419820" y="298121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452926" y="6084989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484078" y="1235755"/>
            <a:ext cx="8019513" cy="4602675"/>
          </a:xfrm>
        </p:spPr>
        <p:txBody>
          <a:bodyPr/>
          <a:lstStyle>
            <a:lvl1pPr marL="159660" indent="-159660">
              <a:spcBef>
                <a:spcPts val="443"/>
              </a:spcBef>
              <a:buFont typeface="Arial" pitchFamily="34" charset="0"/>
              <a:buChar char="−"/>
              <a:defRPr sz="1800" baseline="0"/>
            </a:lvl1pPr>
            <a:lvl2pPr marL="319320" indent="-159660">
              <a:spcBef>
                <a:spcPts val="443"/>
              </a:spcBef>
              <a:buFont typeface="Arial" pitchFamily="34" charset="0"/>
              <a:buChar char="•"/>
              <a:defRPr sz="1800"/>
            </a:lvl2pPr>
            <a:lvl3pPr marL="478980" indent="-159660">
              <a:spcBef>
                <a:spcPts val="443"/>
              </a:spcBef>
              <a:buFont typeface="Arial" pitchFamily="34" charset="0"/>
              <a:buChar char="∙"/>
              <a:defRPr sz="1800"/>
            </a:lvl3pPr>
            <a:lvl4pPr>
              <a:buFont typeface="Symbol" pitchFamily="18" charset="2"/>
              <a:buChar char="-"/>
              <a:defRPr/>
            </a:lvl4pPr>
            <a:lvl6pPr>
              <a:defRPr/>
            </a:lvl6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smtClean="0"/>
              <a:t>29 November 2016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 smtClean="0"/>
              <a:t>Who do borrowers borrow from?</a:t>
            </a:r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für Kapitelbegi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235" y="2867430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40"/>
              </a:lnSpc>
              <a:defRPr sz="2000" b="1"/>
            </a:lvl1pPr>
          </a:lstStyle>
          <a:p>
            <a:r>
              <a:rPr lang="de-DE" dirty="0" smtClean="0"/>
              <a:t>Präsentationstitel</a:t>
            </a:r>
            <a:br>
              <a:rPr lang="de-DE" dirty="0" smtClean="0"/>
            </a:br>
            <a:r>
              <a:rPr lang="de-DE" dirty="0" smtClean="0"/>
              <a:t>Kapitelbeginn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419820" y="2925254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November 2016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Who do borrowers borrow from?</a:t>
            </a:r>
            <a:endParaRPr lang="de-DE" dirty="0"/>
          </a:p>
        </p:txBody>
      </p:sp>
      <p:sp>
        <p:nvSpPr>
          <p:cNvPr id="8" name="Rechteck 7"/>
          <p:cNvSpPr/>
          <p:nvPr userDrawn="1"/>
        </p:nvSpPr>
        <p:spPr>
          <a:xfrm>
            <a:off x="452926" y="6085245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 mit Hinterlegung und Fließ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0" y="1093112"/>
            <a:ext cx="9144000" cy="4885067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107" tIns="40554" rIns="81107" bIns="40554" rtlCol="0" anchor="ctr"/>
          <a:lstStyle/>
          <a:p>
            <a:pPr algn="ctr"/>
            <a:endParaRPr lang="de-DE" dirty="0">
              <a:noFill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464" y="257389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40"/>
              </a:lnSpc>
              <a:defRPr sz="2000" b="1" baseline="0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Hinterlegung und Fließtext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419820" y="298121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452926" y="6085245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419820" y="1258734"/>
            <a:ext cx="8186400" cy="4554632"/>
          </a:xfrm>
          <a:ln>
            <a:noFill/>
          </a:ln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 baseline="0"/>
            </a:lvl1pPr>
            <a:lvl2pPr algn="l">
              <a:buNone/>
              <a:defRPr sz="2100"/>
            </a:lvl2pPr>
            <a:lvl3pPr algn="l">
              <a:buNone/>
              <a:defRPr sz="2100"/>
            </a:lvl3pPr>
            <a:lvl4pPr algn="l">
              <a:buNone/>
              <a:defRPr sz="2100"/>
            </a:lvl4pPr>
            <a:lvl5pPr algn="l">
              <a:buNone/>
              <a:defRPr sz="2100"/>
            </a:lvl5pPr>
          </a:lstStyle>
          <a:p>
            <a:pPr lvl="0"/>
            <a:r>
              <a:rPr lang="de-DE" dirty="0" smtClean="0"/>
              <a:t>Inhaltsbereich einspaltig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smtClean="0"/>
              <a:t>29 November 2016</a:t>
            </a:r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 smtClean="0"/>
              <a:t>Who do borrowers borrow from?</a:t>
            </a:r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 mit Hinterlegung und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0" y="1093112"/>
            <a:ext cx="9144000" cy="4885067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107" tIns="40554" rIns="81107" bIns="40554" rtlCol="0" anchor="ctr"/>
          <a:lstStyle/>
          <a:p>
            <a:pPr algn="ctr"/>
            <a:endParaRPr lang="de-DE" dirty="0">
              <a:noFill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464" y="257389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40"/>
              </a:lnSpc>
              <a:defRPr sz="2000" b="1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Hinterlegung und Aufzählungsebenen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419820" y="298121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452926" y="6085245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484078" y="1235755"/>
            <a:ext cx="8019513" cy="4602675"/>
          </a:xfrm>
        </p:spPr>
        <p:txBody>
          <a:bodyPr/>
          <a:lstStyle>
            <a:lvl1pPr marL="159660" indent="-159660">
              <a:spcBef>
                <a:spcPts val="443"/>
              </a:spcBef>
              <a:buFont typeface="Arial" pitchFamily="34" charset="0"/>
              <a:buChar char="−"/>
              <a:defRPr sz="1800" baseline="0"/>
            </a:lvl1pPr>
            <a:lvl2pPr marL="319320" indent="-159660">
              <a:spcBef>
                <a:spcPts val="443"/>
              </a:spcBef>
              <a:buFont typeface="Arial" pitchFamily="34" charset="0"/>
              <a:buChar char="•"/>
              <a:defRPr sz="1800"/>
            </a:lvl2pPr>
            <a:lvl3pPr marL="478980" indent="-159660">
              <a:spcBef>
                <a:spcPts val="443"/>
              </a:spcBef>
              <a:buFont typeface="Arial" pitchFamily="34" charset="0"/>
              <a:buChar char="∙"/>
              <a:defRPr sz="1800"/>
            </a:lvl3pPr>
            <a:lvl4pPr>
              <a:buFont typeface="Symbol" pitchFamily="18" charset="2"/>
              <a:buChar char="-"/>
              <a:defRPr/>
            </a:lvl4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smtClean="0"/>
              <a:t>29 November 2016</a:t>
            </a:r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 smtClean="0"/>
              <a:t>Who do borrowers borrow from?</a:t>
            </a:r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zweispaltig mit Fließ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464" y="257389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40"/>
              </a:lnSpc>
              <a:defRPr sz="2000" b="1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2 Spalten und Fließtext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419820" y="298121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452926" y="6085245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419820" y="1258734"/>
            <a:ext cx="3887223" cy="4554632"/>
          </a:xfrm>
          <a:ln>
            <a:noFill/>
          </a:ln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 baseline="0"/>
            </a:lvl1pPr>
            <a:lvl2pPr algn="l">
              <a:buNone/>
              <a:defRPr sz="2100"/>
            </a:lvl2pPr>
            <a:lvl3pPr algn="l">
              <a:buNone/>
              <a:defRPr sz="2100"/>
            </a:lvl3pPr>
            <a:lvl4pPr algn="l">
              <a:buNone/>
              <a:defRPr sz="2100"/>
            </a:lvl4pPr>
            <a:lvl5pPr algn="l">
              <a:buNone/>
              <a:defRPr sz="2100"/>
            </a:lvl5pPr>
          </a:lstStyle>
          <a:p>
            <a:pPr lvl="0"/>
            <a:r>
              <a:rPr lang="de-DE" dirty="0" smtClean="0"/>
              <a:t>Inhaltsbereich zweispaltig</a:t>
            </a:r>
          </a:p>
        </p:txBody>
      </p:sp>
      <p:sp>
        <p:nvSpPr>
          <p:cNvPr id="9" name="Textplatzhalt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4726574" y="1258735"/>
            <a:ext cx="3887223" cy="4554632"/>
          </a:xfrm>
          <a:ln>
            <a:noFill/>
          </a:ln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 baseline="0"/>
            </a:lvl1pPr>
            <a:lvl2pPr algn="l">
              <a:buNone/>
              <a:defRPr sz="2100"/>
            </a:lvl2pPr>
            <a:lvl3pPr algn="l">
              <a:buNone/>
              <a:defRPr sz="2100"/>
            </a:lvl3pPr>
            <a:lvl4pPr algn="l">
              <a:buNone/>
              <a:defRPr sz="2100"/>
            </a:lvl4pPr>
            <a:lvl5pPr algn="l">
              <a:buNone/>
              <a:defRPr sz="2100"/>
            </a:lvl5pPr>
          </a:lstStyle>
          <a:p>
            <a:pPr lvl="0"/>
            <a:r>
              <a:rPr lang="de-DE" dirty="0" smtClean="0"/>
              <a:t>Inhaltsbereich zweispaltig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 smtClean="0"/>
              <a:t>29 November 2016</a:t>
            </a:r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smtClean="0"/>
              <a:t>Who do borrowers borrow from?</a:t>
            </a:r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zweispaltig mit Fließtext und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464" y="257389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40"/>
              </a:lnSpc>
              <a:defRPr sz="2000" b="1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2 Spalten (Fließtext/Aufzählungsebenen)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419820" y="298121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452926" y="6085245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419820" y="1258735"/>
            <a:ext cx="3887223" cy="4554632"/>
          </a:xfrm>
        </p:spPr>
        <p:txBody>
          <a:bodyPr/>
          <a:lstStyle>
            <a:lvl1pPr marL="0" indent="0">
              <a:spcBef>
                <a:spcPts val="443"/>
              </a:spcBef>
              <a:buFont typeface="Arial" pitchFamily="34" charset="0"/>
              <a:buNone/>
              <a:defRPr sz="1800" baseline="0"/>
            </a:lvl1pPr>
            <a:lvl2pPr marL="0" indent="0">
              <a:spcBef>
                <a:spcPts val="443"/>
              </a:spcBef>
              <a:buFont typeface="Arial" pitchFamily="34" charset="0"/>
              <a:buNone/>
              <a:defRPr sz="1800"/>
            </a:lvl2pPr>
            <a:lvl3pPr marL="0" indent="0">
              <a:spcBef>
                <a:spcPts val="443"/>
              </a:spcBef>
              <a:buFont typeface="Arial" pitchFamily="34" charset="0"/>
              <a:buNone/>
              <a:defRPr sz="1800"/>
            </a:lvl3pPr>
            <a:lvl4pPr marL="0" indent="0">
              <a:buFont typeface="Symbol" pitchFamily="18" charset="2"/>
              <a:buNone/>
              <a:defRPr/>
            </a:lvl4pPr>
            <a:lvl5pPr marL="0" indent="0">
              <a:buNone/>
              <a:defRPr/>
            </a:lvl5pPr>
            <a:lvl6pPr marL="0" indent="0">
              <a:buNone/>
              <a:defRPr/>
            </a:lvl6pPr>
          </a:lstStyle>
          <a:p>
            <a:pPr lvl="0"/>
            <a:r>
              <a:rPr lang="de-DE" dirty="0" smtClean="0"/>
              <a:t>Inhaltsbereich zweispaltig mit Fließtext</a:t>
            </a:r>
          </a:p>
        </p:txBody>
      </p:sp>
      <p:sp>
        <p:nvSpPr>
          <p:cNvPr id="9" name="Textplatzhalt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4726862" y="1258735"/>
            <a:ext cx="3887223" cy="4554632"/>
          </a:xfrm>
        </p:spPr>
        <p:txBody>
          <a:bodyPr/>
          <a:lstStyle>
            <a:lvl1pPr marL="159660" indent="-159660">
              <a:spcBef>
                <a:spcPts val="443"/>
              </a:spcBef>
              <a:buFont typeface="Arial" pitchFamily="34" charset="0"/>
              <a:buChar char="−"/>
              <a:defRPr sz="1800" baseline="0"/>
            </a:lvl1pPr>
            <a:lvl2pPr marL="319320" indent="-159660">
              <a:spcBef>
                <a:spcPts val="443"/>
              </a:spcBef>
              <a:buFont typeface="Arial" pitchFamily="34" charset="0"/>
              <a:buChar char="•"/>
              <a:defRPr sz="1800"/>
            </a:lvl2pPr>
            <a:lvl3pPr marL="478980" indent="-159660">
              <a:spcBef>
                <a:spcPts val="443"/>
              </a:spcBef>
              <a:buFont typeface="Arial" pitchFamily="34" charset="0"/>
              <a:buChar char="∙"/>
              <a:defRPr sz="1800"/>
            </a:lvl3pPr>
            <a:lvl4pPr marL="666000" indent="-198000">
              <a:buFont typeface="Symbol" pitchFamily="18" charset="2"/>
              <a:buChar char="-"/>
              <a:defRPr/>
            </a:lvl4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 smtClean="0"/>
              <a:t>29 November 2016</a:t>
            </a:r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smtClean="0"/>
              <a:t>Who do borrowers borrow from?</a:t>
            </a:r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zweispaltig mit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464" y="257389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40"/>
              </a:lnSpc>
              <a:defRPr sz="2000" b="1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2 Spalten und Aufzählungsebenen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419820" y="298121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452926" y="6085245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de-DE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419820" y="1258735"/>
            <a:ext cx="3887223" cy="4554632"/>
          </a:xfrm>
        </p:spPr>
        <p:txBody>
          <a:bodyPr/>
          <a:lstStyle>
            <a:lvl1pPr marL="159660" indent="-159660">
              <a:spcBef>
                <a:spcPts val="443"/>
              </a:spcBef>
              <a:buFont typeface="Arial" pitchFamily="34" charset="0"/>
              <a:buChar char="−"/>
              <a:defRPr sz="1800" baseline="0"/>
            </a:lvl1pPr>
            <a:lvl2pPr marL="319320" indent="-159660">
              <a:spcBef>
                <a:spcPts val="443"/>
              </a:spcBef>
              <a:buFont typeface="Arial" pitchFamily="34" charset="0"/>
              <a:buChar char="•"/>
              <a:defRPr sz="1800"/>
            </a:lvl2pPr>
            <a:lvl3pPr marL="478980" indent="-159660">
              <a:spcBef>
                <a:spcPts val="443"/>
              </a:spcBef>
              <a:buFont typeface="Arial" pitchFamily="34" charset="0"/>
              <a:buChar char="∙"/>
              <a:defRPr sz="1800"/>
            </a:lvl3pPr>
            <a:lvl4pPr>
              <a:buFont typeface="Symbol" pitchFamily="18" charset="2"/>
              <a:buChar char="-"/>
              <a:defRPr/>
            </a:lvl4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9" name="Textplatzhalt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4726862" y="1258735"/>
            <a:ext cx="3887223" cy="4554632"/>
          </a:xfrm>
        </p:spPr>
        <p:txBody>
          <a:bodyPr/>
          <a:lstStyle>
            <a:lvl1pPr marL="159660" indent="-159660">
              <a:spcBef>
                <a:spcPts val="443"/>
              </a:spcBef>
              <a:buFont typeface="Arial" pitchFamily="34" charset="0"/>
              <a:buChar char="−"/>
              <a:defRPr sz="1800" baseline="0"/>
            </a:lvl1pPr>
            <a:lvl2pPr marL="319320" indent="-159660">
              <a:spcBef>
                <a:spcPts val="443"/>
              </a:spcBef>
              <a:buFont typeface="Arial" pitchFamily="34" charset="0"/>
              <a:buChar char="•"/>
              <a:defRPr sz="1800"/>
            </a:lvl2pPr>
            <a:lvl3pPr marL="478980" indent="-159660">
              <a:spcBef>
                <a:spcPts val="443"/>
              </a:spcBef>
              <a:buFont typeface="Arial" pitchFamily="34" charset="0"/>
              <a:buChar char="∙"/>
              <a:defRPr sz="1800"/>
            </a:lvl3pPr>
            <a:lvl4pPr marL="666000" indent="-198000">
              <a:buFont typeface="Symbol" pitchFamily="18" charset="2"/>
              <a:buChar char="-"/>
              <a:defRPr/>
            </a:lvl4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 smtClean="0"/>
              <a:t>29 November 2016</a:t>
            </a:r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795659D1-D435-4DC4-B545-657E7139435F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smtClean="0"/>
              <a:t>Who do borrowers borrow from?</a:t>
            </a:r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88235" y="241809"/>
            <a:ext cx="8110301" cy="652555"/>
          </a:xfrm>
          <a:prstGeom prst="rect">
            <a:avLst/>
          </a:prstGeom>
        </p:spPr>
        <p:txBody>
          <a:bodyPr vert="horz" lIns="91424" tIns="45712" rIns="91424" bIns="45712" rtlCol="0" anchor="t">
            <a:normAutofit/>
          </a:bodyPr>
          <a:lstStyle/>
          <a:p>
            <a:r>
              <a:rPr lang="de-DE" dirty="0" smtClean="0"/>
              <a:t>Titel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19820" y="1258735"/>
            <a:ext cx="8188046" cy="4554632"/>
          </a:xfrm>
          <a:prstGeom prst="rect">
            <a:avLst/>
          </a:prstGeom>
        </p:spPr>
        <p:txBody>
          <a:bodyPr vert="horz" lIns="91424" tIns="45712" rIns="91424" bIns="45712" rtlCol="0">
            <a:normAutofit/>
          </a:bodyPr>
          <a:lstStyle/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66467" y="6253200"/>
            <a:ext cx="2114649" cy="162000"/>
          </a:xfrm>
          <a:prstGeom prst="rect">
            <a:avLst/>
          </a:prstGeom>
        </p:spPr>
        <p:txBody>
          <a:bodyPr vert="horz" lIns="81107" tIns="40554" rIns="81107" bIns="40554" rtlCol="0" anchor="ctr"/>
          <a:lstStyle>
            <a:lvl1pPr algn="l"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29 November 2016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66467" y="6069600"/>
            <a:ext cx="8119630" cy="162000"/>
          </a:xfrm>
          <a:prstGeom prst="rect">
            <a:avLst/>
          </a:prstGeom>
        </p:spPr>
        <p:txBody>
          <a:bodyPr vert="horz" lIns="81107" tIns="40554" rIns="81107" bIns="40554" rtlCol="0" anchor="ctr"/>
          <a:lstStyle>
            <a:lvl1pPr algn="l"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Who do borrowers borrow from?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66467" y="6433200"/>
            <a:ext cx="2114649" cy="162000"/>
          </a:xfrm>
          <a:prstGeom prst="rect">
            <a:avLst/>
          </a:prstGeom>
        </p:spPr>
        <p:txBody>
          <a:bodyPr vert="horz" lIns="81107" tIns="40554" rIns="81107" bIns="40554" rtlCol="0" anchor="ctr"/>
          <a:lstStyle>
            <a:lvl1pPr algn="l">
              <a:lnSpc>
                <a:spcPct val="100000"/>
              </a:lnSpc>
              <a:defRPr sz="1200" b="1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Seite </a:t>
            </a:r>
            <a:fld id="{795659D1-D435-4DC4-B545-657E7139435F}" type="slidenum">
              <a:rPr lang="de-DE" smtClean="0"/>
              <a:pPr/>
              <a:t>‹#›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5" r:id="rId2"/>
    <p:sldLayoutId id="2147483669" r:id="rId3"/>
    <p:sldLayoutId id="2147483668" r:id="rId4"/>
    <p:sldLayoutId id="2147483667" r:id="rId5"/>
    <p:sldLayoutId id="2147483670" r:id="rId6"/>
    <p:sldLayoutId id="2147483663" r:id="rId7"/>
    <p:sldLayoutId id="2147483706" r:id="rId8"/>
    <p:sldLayoutId id="2147483671" r:id="rId9"/>
    <p:sldLayoutId id="2147483664" r:id="rId10"/>
    <p:sldLayoutId id="2147483672" r:id="rId11"/>
    <p:sldLayoutId id="2147483665" r:id="rId12"/>
    <p:sldLayoutId id="2147483673" r:id="rId13"/>
    <p:sldLayoutId id="2147483704" r:id="rId14"/>
    <p:sldLayoutId id="2147483666" r:id="rId15"/>
    <p:sldLayoutId id="2147483703" r:id="rId16"/>
  </p:sldLayoutIdLst>
  <p:hf hdr="0"/>
  <p:txStyles>
    <p:titleStyle>
      <a:lvl1pPr algn="l" defTabSz="914242" rtl="0" eaLnBrk="1" latinLnBrk="0" hangingPunct="1">
        <a:spcBef>
          <a:spcPct val="0"/>
        </a:spcBef>
        <a:buNone/>
        <a:defRPr sz="2500" b="1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59660" indent="-159660" algn="l" defTabSz="914242" rtl="0" eaLnBrk="1" latinLnBrk="0" hangingPunct="1">
        <a:spcBef>
          <a:spcPts val="443"/>
        </a:spcBef>
        <a:buFont typeface="Arial" pitchFamily="34" charset="0"/>
        <a:buChar char="−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19320" indent="-159660" algn="l" defTabSz="914242" rtl="0" eaLnBrk="1" latinLnBrk="0" hangingPunct="1">
        <a:spcBef>
          <a:spcPts val="443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78980" indent="-159660" algn="l" defTabSz="914242" rtl="0" eaLnBrk="1" latinLnBrk="0" hangingPunct="1">
        <a:spcBef>
          <a:spcPts val="443"/>
        </a:spcBef>
        <a:buFont typeface="Arial" pitchFamily="34" charset="0"/>
        <a:buChar char="∙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666000" indent="-198000" algn="l" defTabSz="914242" rtl="0" eaLnBrk="1" latinLnBrk="0" hangingPunct="1">
        <a:spcBef>
          <a:spcPct val="20000"/>
        </a:spcBef>
        <a:buFont typeface="Symbol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846000" indent="-158400" algn="l" defTabSz="914242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008000" indent="-158400" algn="l" defTabSz="914242" rtl="0" eaLnBrk="1" latinLnBrk="0" hangingPunct="1">
        <a:spcBef>
          <a:spcPct val="20000"/>
        </a:spcBef>
        <a:buFont typeface="Arial" pitchFamily="34" charset="0"/>
        <a:buChar char="∙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84" indent="-228560" algn="l" defTabSz="9142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05" indent="-228560" algn="l" defTabSz="9142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26" indent="-228560" algn="l" defTabSz="9142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1" algn="l" defTabSz="9142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2" algn="l" defTabSz="9142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62" algn="l" defTabSz="9142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82" algn="l" defTabSz="9142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03" algn="l" defTabSz="9142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24" algn="l" defTabSz="9142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45" algn="l" defTabSz="9142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5" algn="l" defTabSz="9142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Word_Document4.docx"/><Relationship Id="rId4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emf"/><Relationship Id="rId5" Type="http://schemas.openxmlformats.org/officeDocument/2006/relationships/package" Target="../embeddings/Microsoft_Word_Document5.docx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emf"/><Relationship Id="rId5" Type="http://schemas.openxmlformats.org/officeDocument/2006/relationships/package" Target="../embeddings/Microsoft_Word_Document6.docx"/><Relationship Id="rId4" Type="http://schemas.openxmlformats.org/officeDocument/2006/relationships/oleObject" Target="../embeddings/oleObject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81208" y="3085106"/>
            <a:ext cx="8250965" cy="919957"/>
          </a:xfrm>
        </p:spPr>
        <p:txBody>
          <a:bodyPr anchor="ctr"/>
          <a:lstStyle/>
          <a:p>
            <a:r>
              <a:rPr lang="en-GB" sz="2500" b="1" dirty="0" smtClean="0"/>
              <a:t>Who do borrowers borrow from? Evidence from multi-bank relationships</a:t>
            </a:r>
          </a:p>
          <a:p>
            <a:r>
              <a:rPr lang="en-GB" sz="1600" dirty="0" smtClean="0"/>
              <a:t>Tobias Berg, Felix </a:t>
            </a:r>
            <a:r>
              <a:rPr lang="en-GB" sz="1600" dirty="0" err="1" smtClean="0"/>
              <a:t>Brinkmann</a:t>
            </a:r>
            <a:r>
              <a:rPr lang="en-GB" sz="1600" dirty="0" smtClean="0"/>
              <a:t>, Philipp </a:t>
            </a:r>
            <a:r>
              <a:rPr lang="en-GB" sz="1600" dirty="0" err="1" smtClean="0"/>
              <a:t>Koziol</a:t>
            </a:r>
            <a:endParaRPr lang="en-GB" sz="1600" b="1" dirty="0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882539" y="5036939"/>
            <a:ext cx="6065725" cy="290436"/>
          </a:xfrm>
          <a:prstGeom prst="rect">
            <a:avLst/>
          </a:prstGeom>
        </p:spPr>
        <p:txBody>
          <a:bodyPr vert="horz" lIns="91424" tIns="45712" rIns="91424" bIns="45712" rtlCol="0" anchor="t">
            <a:noAutofit/>
          </a:bodyPr>
          <a:lstStyle/>
          <a:p>
            <a:r>
              <a:rPr lang="en-GB" sz="1400" dirty="0" smtClean="0">
                <a:solidFill>
                  <a:schemeClr val="tx2"/>
                </a:solidFill>
                <a:ea typeface="+mj-ea"/>
                <a:cs typeface="+mj-cs"/>
              </a:rPr>
              <a:t>London</a:t>
            </a:r>
            <a:r>
              <a:rPr kumimoji="0" lang="en-GB" sz="1400" i="0" u="none" strike="noStrike" kern="1200" cap="none" spc="0" normalizeH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, 29 November 2016</a:t>
            </a:r>
            <a:endParaRPr kumimoji="0" lang="en-GB" sz="1400" i="0" u="none" strike="noStrike" kern="1200" cap="none" spc="0" normalizeH="0" baseline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57389"/>
            <a:ext cx="8496000" cy="576000"/>
          </a:xfrm>
        </p:spPr>
        <p:txBody>
          <a:bodyPr anchor="ctr"/>
          <a:lstStyle/>
          <a:p>
            <a:r>
              <a:rPr lang="en-GB" dirty="0" smtClean="0"/>
              <a:t>Results: Extensive versus Intensive Margin (Increase in log loan volume &gt; 20% (bank-borrow level))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smtClean="0"/>
              <a:t>29 November 2016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GB" dirty="0" smtClean="0"/>
              <a:t>Page </a:t>
            </a:r>
            <a:fld id="{795659D1-D435-4DC4-B545-657E7139435F}" type="slidenum">
              <a:rPr lang="en-GB" smtClean="0"/>
              <a:pPr/>
              <a:t>10</a:t>
            </a:fld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dirty="0"/>
              <a:t>Who do borrowers borrow from?</a:t>
            </a: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528823"/>
              </p:ext>
            </p:extLst>
          </p:nvPr>
        </p:nvGraphicFramePr>
        <p:xfrm>
          <a:off x="611561" y="1124745"/>
          <a:ext cx="8208910" cy="4444749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239510"/>
                <a:gridCol w="2484700"/>
                <a:gridCol w="2484700"/>
              </a:tblGrid>
              <a:tr h="8297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800" b="1" kern="1200" noProof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Dependent variable</a:t>
                      </a:r>
                    </a:p>
                  </a:txBody>
                  <a:tcPr marL="68580" marR="68580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noProof="0" dirty="0" smtClean="0">
                          <a:effectLst/>
                          <a:latin typeface="+mj-lt"/>
                          <a:ea typeface="Times New Roman"/>
                        </a:rPr>
                        <a:t>Extensive margin:</a:t>
                      </a:r>
                      <a:r>
                        <a:rPr lang="en-GB" sz="1800" noProof="0" dirty="0" smtClean="0">
                          <a:effectLst/>
                          <a:latin typeface="+mj-lt"/>
                          <a:ea typeface="Times New Roman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+mj-lt"/>
                          <a:ea typeface="Times New Roman"/>
                        </a:rPr>
                        <a:t>New</a:t>
                      </a:r>
                      <a:r>
                        <a:rPr lang="en-GB" sz="1800" baseline="0" noProof="0" dirty="0" smtClean="0">
                          <a:effectLst/>
                          <a:latin typeface="+mj-lt"/>
                          <a:ea typeface="Times New Roman"/>
                        </a:rPr>
                        <a:t> loan dummy</a:t>
                      </a:r>
                      <a:endParaRPr lang="en-GB" sz="18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Intensive margin:</a:t>
                      </a:r>
                      <a:r>
                        <a:rPr lang="en-GB" sz="1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Change</a:t>
                      </a:r>
                      <a:r>
                        <a:rPr lang="en-GB" sz="1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in loan </a:t>
                      </a:r>
                      <a:r>
                        <a:rPr lang="en-GB" sz="1800" kern="1200" baseline="0" noProof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vol</a:t>
                      </a:r>
                      <a:endParaRPr lang="en-GB" sz="1800" kern="1200" noProof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13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+mj-lt"/>
                        </a:rPr>
                        <a:t>Optimistic Bank</a:t>
                      </a:r>
                      <a:endParaRPr lang="en-GB" sz="18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0.004**</a:t>
                      </a:r>
                      <a:endParaRPr lang="en-GB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0.019</a:t>
                      </a:r>
                      <a:endParaRPr lang="en-GB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213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+mj-lt"/>
                        </a:rPr>
                        <a:t>High Exposure Bank</a:t>
                      </a:r>
                      <a:endParaRPr lang="en-GB" sz="18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-0.048***</a:t>
                      </a:r>
                      <a:endParaRPr lang="en-GB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-0.362***</a:t>
                      </a:r>
                      <a:endParaRPr lang="en-GB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7213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+mj-lt"/>
                        </a:rPr>
                        <a:t>Relationship Length</a:t>
                      </a:r>
                      <a:endParaRPr lang="en-GB" sz="18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-0.000</a:t>
                      </a:r>
                      <a:endParaRPr lang="en-GB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0.050**</a:t>
                      </a:r>
                      <a:endParaRPr lang="en-GB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7213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+mj-lt"/>
                        </a:rPr>
                        <a:t>Relationship Derivative</a:t>
                      </a:r>
                      <a:endParaRPr lang="en-GB" sz="18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0.028***</a:t>
                      </a:r>
                      <a:endParaRPr lang="en-GB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0.046*</a:t>
                      </a:r>
                      <a:endParaRPr lang="en-GB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2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+mj-lt"/>
                        </a:rPr>
                        <a:t>Observations</a:t>
                      </a:r>
                      <a:endParaRPr lang="en-GB" sz="18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388,933</a:t>
                      </a:r>
                      <a:endParaRPr lang="en-GB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33,170</a:t>
                      </a:r>
                      <a:endParaRPr lang="en-GB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043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+mj-lt"/>
                        </a:rPr>
                        <a:t>Adj. R-squared</a:t>
                      </a:r>
                      <a:endParaRPr lang="en-GB" sz="18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0.26</a:t>
                      </a:r>
                      <a:endParaRPr lang="en-GB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0.43</a:t>
                      </a:r>
                      <a:endParaRPr lang="en-GB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1187624" y="5607595"/>
            <a:ext cx="76328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/>
              <a:t>all regressions with borrower x quarter FEs and bank x quarter FEs</a:t>
            </a:r>
          </a:p>
        </p:txBody>
      </p:sp>
      <p:sp>
        <p:nvSpPr>
          <p:cNvPr id="10" name="Rechteck 9"/>
          <p:cNvSpPr/>
          <p:nvPr/>
        </p:nvSpPr>
        <p:spPr>
          <a:xfrm>
            <a:off x="3707904" y="2060847"/>
            <a:ext cx="5184576" cy="43204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hteck 10"/>
          <p:cNvSpPr/>
          <p:nvPr/>
        </p:nvSpPr>
        <p:spPr>
          <a:xfrm>
            <a:off x="3707904" y="3501007"/>
            <a:ext cx="5184576" cy="43204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034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57389"/>
            <a:ext cx="8496000" cy="576000"/>
          </a:xfrm>
        </p:spPr>
        <p:txBody>
          <a:bodyPr anchor="ctr"/>
          <a:lstStyle/>
          <a:p>
            <a:r>
              <a:rPr lang="en-GB" dirty="0" smtClean="0"/>
              <a:t>Results: Effect of Credit Market </a:t>
            </a:r>
            <a:r>
              <a:rPr lang="en-GB" dirty="0"/>
              <a:t>C</a:t>
            </a:r>
            <a:r>
              <a:rPr lang="en-GB" dirty="0" smtClean="0"/>
              <a:t>onditions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smtClean="0"/>
              <a:t>29 November 2016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GB" dirty="0" smtClean="0"/>
              <a:t>Page </a:t>
            </a:r>
            <a:fld id="{795659D1-D435-4DC4-B545-657E7139435F}" type="slidenum">
              <a:rPr lang="en-GB" smtClean="0"/>
              <a:pPr/>
              <a:t>11</a:t>
            </a:fld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dirty="0"/>
              <a:t>Who do borrowers borrow from?</a:t>
            </a: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461986"/>
              </p:ext>
            </p:extLst>
          </p:nvPr>
        </p:nvGraphicFramePr>
        <p:xfrm>
          <a:off x="467544" y="1124745"/>
          <a:ext cx="8496944" cy="444475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300806"/>
                <a:gridCol w="2044081"/>
                <a:gridCol w="1063825"/>
                <a:gridCol w="2088232"/>
              </a:tblGrid>
              <a:tr h="8297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noProof="0" dirty="0" smtClean="0">
                          <a:effectLst/>
                          <a:latin typeface="+mj-lt"/>
                          <a:ea typeface="Times New Roman"/>
                        </a:rPr>
                        <a:t>Depended Variable: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noProof="0" dirty="0" smtClean="0">
                          <a:effectLst/>
                          <a:latin typeface="+mj-lt"/>
                          <a:ea typeface="Times New Roman"/>
                        </a:rPr>
                        <a:t>Increase in</a:t>
                      </a:r>
                      <a:r>
                        <a:rPr lang="en-GB" sz="1800" b="1" baseline="0" noProof="0" dirty="0" smtClean="0">
                          <a:effectLst/>
                          <a:latin typeface="+mj-lt"/>
                          <a:ea typeface="Times New Roman"/>
                        </a:rPr>
                        <a:t> loan volume</a:t>
                      </a:r>
                      <a:endParaRPr lang="en-GB" sz="1800" b="1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+mj-lt"/>
                          <a:ea typeface="Times New Roman"/>
                        </a:rPr>
                        <a:t>Quarters with credit growth</a:t>
                      </a:r>
                      <a:endParaRPr lang="en-GB" sz="18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+mj-lt"/>
                          <a:ea typeface="+mn-ea"/>
                        </a:rPr>
                        <a:t>Mean</a:t>
                      </a:r>
                      <a:r>
                        <a:rPr lang="en-GB" sz="1800" baseline="0" noProof="0" dirty="0" smtClean="0">
                          <a:effectLst/>
                          <a:latin typeface="+mj-lt"/>
                          <a:ea typeface="+mn-ea"/>
                        </a:rPr>
                        <a:t> diff.</a:t>
                      </a:r>
                      <a:endParaRPr lang="en-GB" sz="18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Quarters with credit Contraction</a:t>
                      </a:r>
                      <a:endParaRPr lang="en-GB" sz="1800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13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+mj-lt"/>
                        </a:rPr>
                        <a:t>Optimistic Bank</a:t>
                      </a:r>
                      <a:endParaRPr lang="en-GB" sz="18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0.029***</a:t>
                      </a:r>
                      <a:endParaRPr lang="en-GB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0.008</a:t>
                      </a:r>
                      <a:endParaRPr lang="en-GB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0.020***</a:t>
                      </a:r>
                      <a:endParaRPr lang="en-GB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213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+mj-lt"/>
                        </a:rPr>
                        <a:t>High Exposure Bank</a:t>
                      </a:r>
                      <a:endParaRPr lang="en-GB" sz="18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-0.135***</a:t>
                      </a:r>
                      <a:endParaRPr lang="en-GB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-0.008</a:t>
                      </a:r>
                      <a:endParaRPr lang="en-GB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-0.127***</a:t>
                      </a:r>
                      <a:endParaRPr lang="en-GB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213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+mj-lt"/>
                        </a:rPr>
                        <a:t>Relationship Length</a:t>
                      </a:r>
                      <a:endParaRPr lang="en-GB" sz="18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0.022**</a:t>
                      </a:r>
                      <a:endParaRPr lang="en-GB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0.005</a:t>
                      </a:r>
                      <a:endParaRPr lang="en-GB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0.017***</a:t>
                      </a:r>
                      <a:endParaRPr lang="en-GB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213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+mj-lt"/>
                        </a:rPr>
                        <a:t>Relationship Derivative</a:t>
                      </a:r>
                      <a:endParaRPr lang="en-GB" sz="18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0.071***</a:t>
                      </a:r>
                      <a:endParaRPr lang="en-GB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0.004</a:t>
                      </a:r>
                      <a:endParaRPr lang="en-GB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0.067***</a:t>
                      </a:r>
                      <a:endParaRPr lang="en-GB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2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+mj-lt"/>
                        </a:rPr>
                        <a:t>Observations</a:t>
                      </a:r>
                      <a:endParaRPr lang="en-GB" sz="18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54,850</a:t>
                      </a:r>
                      <a:endParaRPr lang="en-GB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endParaRPr lang="en-GB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74,524</a:t>
                      </a:r>
                      <a:endParaRPr lang="en-GB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043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+mj-lt"/>
                        </a:rPr>
                        <a:t>Adj. R-squared</a:t>
                      </a:r>
                      <a:endParaRPr lang="en-GB" sz="18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0.12</a:t>
                      </a:r>
                      <a:endParaRPr lang="en-GB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endParaRPr lang="en-GB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0.16</a:t>
                      </a:r>
                      <a:endParaRPr lang="en-GB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1259632" y="5616103"/>
            <a:ext cx="76328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/>
              <a:t>all regressions with borrower x quarter FEs and bank x quarter FEs</a:t>
            </a:r>
          </a:p>
        </p:txBody>
      </p:sp>
      <p:sp>
        <p:nvSpPr>
          <p:cNvPr id="9" name="Rechteck 8"/>
          <p:cNvSpPr/>
          <p:nvPr/>
        </p:nvSpPr>
        <p:spPr>
          <a:xfrm>
            <a:off x="5652120" y="1019241"/>
            <a:ext cx="1296144" cy="462226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034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57389"/>
            <a:ext cx="8496000" cy="576000"/>
          </a:xfrm>
        </p:spPr>
        <p:txBody>
          <a:bodyPr anchor="ctr"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smtClean="0"/>
              <a:t>29 November 2016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GB" dirty="0" smtClean="0"/>
              <a:t>Page </a:t>
            </a:r>
            <a:fld id="{795659D1-D435-4DC4-B545-657E7139435F}" type="slidenum">
              <a:rPr lang="en-GB" smtClean="0"/>
              <a:pPr/>
              <a:t>12</a:t>
            </a:fld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dirty="0"/>
              <a:t>Who do borrowers borrow from?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84078" y="1052737"/>
            <a:ext cx="8408402" cy="4785694"/>
          </a:xfrm>
        </p:spPr>
        <p:txBody>
          <a:bodyPr>
            <a:noAutofit/>
          </a:bodyPr>
          <a:lstStyle/>
          <a:p>
            <a:pPr marL="0" lvl="1"/>
            <a:r>
              <a:rPr lang="en-GB" b="1" dirty="0" smtClean="0"/>
              <a:t>We find that …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dirty="0"/>
              <a:t>A</a:t>
            </a:r>
            <a:r>
              <a:rPr lang="en-GB" dirty="0" smtClean="0"/>
              <a:t> bank is more likely to provide more funds / a borrower is more likely to borrow from a bank, if …</a:t>
            </a:r>
          </a:p>
          <a:p>
            <a:pPr marL="605070" lvl="1" indent="-285750">
              <a:buFontTx/>
              <a:buChar char="-"/>
            </a:pPr>
            <a:r>
              <a:rPr lang="en-GB" dirty="0" smtClean="0"/>
              <a:t>the bank</a:t>
            </a:r>
            <a:r>
              <a:rPr lang="en-GB" b="1" dirty="0" smtClean="0"/>
              <a:t> </a:t>
            </a:r>
            <a:r>
              <a:rPr lang="en-GB" dirty="0" smtClean="0"/>
              <a:t>is </a:t>
            </a:r>
            <a:r>
              <a:rPr lang="en-GB" b="1" dirty="0" smtClean="0"/>
              <a:t>optimistic</a:t>
            </a:r>
            <a:r>
              <a:rPr lang="en-GB" dirty="0" smtClean="0"/>
              <a:t> with the borrower (low PD)</a:t>
            </a:r>
          </a:p>
          <a:p>
            <a:pPr marL="605070" lvl="1" indent="-285750">
              <a:buFontTx/>
              <a:buChar char="-"/>
            </a:pPr>
            <a:r>
              <a:rPr lang="en-GB" dirty="0" smtClean="0"/>
              <a:t>the bank has an </a:t>
            </a:r>
            <a:r>
              <a:rPr lang="en-GB" b="1" dirty="0" smtClean="0"/>
              <a:t>under average exposure</a:t>
            </a:r>
            <a:r>
              <a:rPr lang="en-GB" dirty="0" smtClean="0"/>
              <a:t> to the borrower (diversification)</a:t>
            </a:r>
          </a:p>
          <a:p>
            <a:pPr marL="605070" lvl="1" indent="-285750">
              <a:spcAft>
                <a:spcPts val="1200"/>
              </a:spcAft>
              <a:buFontTx/>
              <a:buChar char="-"/>
            </a:pPr>
            <a:r>
              <a:rPr lang="en-GB" dirty="0" smtClean="0"/>
              <a:t>the bank has a </a:t>
            </a:r>
            <a:r>
              <a:rPr lang="en-GB" b="1" dirty="0" smtClean="0"/>
              <a:t>larger relationship scope </a:t>
            </a:r>
            <a:r>
              <a:rPr lang="en-GB" dirty="0" smtClean="0"/>
              <a:t>with the borrower</a:t>
            </a:r>
          </a:p>
          <a:p>
            <a:pPr marL="2857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 assigned PD only drives the decision phase to grant a loan / to lend from a bank (extensive margin), whereas the length of the bank-borrower relationship only determines the loan volume (intensive margin)</a:t>
            </a:r>
          </a:p>
          <a:p>
            <a:pPr marL="2857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/>
              <a:t>C</a:t>
            </a:r>
            <a:r>
              <a:rPr lang="en-GB" dirty="0" smtClean="0"/>
              <a:t>redit market conditions do not </a:t>
            </a:r>
            <a:r>
              <a:rPr lang="en-GB" dirty="0"/>
              <a:t>a</a:t>
            </a:r>
            <a:r>
              <a:rPr lang="en-GB" dirty="0" smtClean="0"/>
              <a:t>ffect the loan granting / lending process, but are economically more pronounced during quarters of credit growth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dirty="0"/>
              <a:t>O</a:t>
            </a:r>
            <a:r>
              <a:rPr lang="en-GB" dirty="0" smtClean="0"/>
              <a:t>ur results are robust under a sample (median-) split by PD, loan volume and relationship length</a:t>
            </a:r>
          </a:p>
          <a:p>
            <a:pPr lvl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808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57389"/>
            <a:ext cx="8496000" cy="576000"/>
          </a:xfrm>
        </p:spPr>
        <p:txBody>
          <a:bodyPr anchor="ctr"/>
          <a:lstStyle/>
          <a:p>
            <a:r>
              <a:rPr lang="en-GB" dirty="0" smtClean="0"/>
              <a:t>Annex: Literature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smtClean="0"/>
              <a:t>29 November 2016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GB" dirty="0" smtClean="0"/>
              <a:t>Page </a:t>
            </a:r>
            <a:fld id="{795659D1-D435-4DC4-B545-657E7139435F}" type="slidenum">
              <a:rPr lang="en-GB" smtClean="0"/>
              <a:pPr/>
              <a:t>13</a:t>
            </a:fld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dirty="0"/>
              <a:t>Who do borrowers borrow from?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84077" y="908720"/>
            <a:ext cx="8480411" cy="4929711"/>
          </a:xfrm>
        </p:spPr>
        <p:txBody>
          <a:bodyPr>
            <a:noAutofit/>
          </a:bodyPr>
          <a:lstStyle/>
          <a:p>
            <a:pPr marL="355600" indent="-355600">
              <a:spcAft>
                <a:spcPts val="300"/>
              </a:spcAft>
            </a:pPr>
            <a:r>
              <a:rPr lang="en-GB" sz="1600" b="1" dirty="0" smtClean="0"/>
              <a:t>Berger and </a:t>
            </a:r>
            <a:r>
              <a:rPr lang="en-GB" sz="1600" b="1" dirty="0" err="1" smtClean="0"/>
              <a:t>Udell</a:t>
            </a:r>
            <a:r>
              <a:rPr lang="en-GB" sz="1600" b="1" dirty="0" smtClean="0"/>
              <a:t> (1995), </a:t>
            </a:r>
            <a:r>
              <a:rPr lang="en-GB" sz="1600" dirty="0" smtClean="0"/>
              <a:t>Relationship Lending and Lines of Credit in Small Firm Finance, </a:t>
            </a:r>
            <a:r>
              <a:rPr lang="en-GB" sz="1600" i="1" dirty="0" smtClean="0"/>
              <a:t>Journal of Business</a:t>
            </a:r>
          </a:p>
          <a:p>
            <a:pPr marL="355600" indent="-355600">
              <a:spcAft>
                <a:spcPts val="300"/>
              </a:spcAft>
            </a:pPr>
            <a:r>
              <a:rPr lang="en-GB" sz="1600" b="1" dirty="0" err="1" smtClean="0"/>
              <a:t>Broecker</a:t>
            </a:r>
            <a:r>
              <a:rPr lang="en-GB" sz="1600" b="1" dirty="0" smtClean="0"/>
              <a:t> (1990), </a:t>
            </a:r>
            <a:r>
              <a:rPr lang="en-GB" sz="1600" dirty="0" smtClean="0"/>
              <a:t>Credit-worthiness tests and interbank competition,</a:t>
            </a:r>
            <a:r>
              <a:rPr lang="en-GB" sz="1600" i="1" dirty="0" smtClean="0"/>
              <a:t> </a:t>
            </a:r>
            <a:r>
              <a:rPr lang="en-GB" sz="1600" i="1" dirty="0" err="1" smtClean="0"/>
              <a:t>Econometrica</a:t>
            </a:r>
            <a:endParaRPr lang="en-GB" sz="1600" i="1" dirty="0" smtClean="0"/>
          </a:p>
          <a:p>
            <a:pPr marL="355600" indent="-355600">
              <a:spcAft>
                <a:spcPts val="300"/>
              </a:spcAft>
            </a:pPr>
            <a:r>
              <a:rPr lang="en-GB" sz="1600" b="1" dirty="0" err="1" smtClean="0"/>
              <a:t>Cebenoyan</a:t>
            </a:r>
            <a:r>
              <a:rPr lang="en-GB" sz="1600" b="1" dirty="0" smtClean="0"/>
              <a:t> and </a:t>
            </a:r>
            <a:r>
              <a:rPr lang="en-GB" sz="1600" b="1" dirty="0" err="1" smtClean="0"/>
              <a:t>Strahan</a:t>
            </a:r>
            <a:r>
              <a:rPr lang="en-GB" sz="1600" b="1" dirty="0" smtClean="0"/>
              <a:t> (2001), </a:t>
            </a:r>
            <a:r>
              <a:rPr lang="en-GB" sz="1600" dirty="0" smtClean="0"/>
              <a:t>Risk management, capital structure and lending at banks, </a:t>
            </a:r>
            <a:r>
              <a:rPr lang="en-GB" sz="1600" i="1" dirty="0" smtClean="0"/>
              <a:t>Journal of Banking and Finance</a:t>
            </a:r>
          </a:p>
          <a:p>
            <a:pPr marL="355600" indent="-355600">
              <a:spcAft>
                <a:spcPts val="300"/>
              </a:spcAft>
            </a:pPr>
            <a:r>
              <a:rPr lang="en-GB" sz="1600" b="1" dirty="0" err="1" smtClean="0"/>
              <a:t>Franke</a:t>
            </a:r>
            <a:r>
              <a:rPr lang="en-GB" sz="1600" b="1" dirty="0" smtClean="0"/>
              <a:t> and </a:t>
            </a:r>
            <a:r>
              <a:rPr lang="en-GB" sz="1600" b="1" dirty="0" err="1" smtClean="0"/>
              <a:t>Krahnen</a:t>
            </a:r>
            <a:r>
              <a:rPr lang="en-GB" sz="1600" b="1" dirty="0" smtClean="0"/>
              <a:t> (2007), </a:t>
            </a:r>
            <a:r>
              <a:rPr lang="en-GB" sz="1600" dirty="0" smtClean="0"/>
              <a:t>Default risk sharing between banks and markets: The contribution of collateralized debt obligations, </a:t>
            </a:r>
            <a:r>
              <a:rPr lang="en-GB" sz="1600" i="1" dirty="0" smtClean="0"/>
              <a:t>The Risks of Financial Institutions</a:t>
            </a:r>
          </a:p>
          <a:p>
            <a:pPr marL="355600" indent="-355600">
              <a:spcAft>
                <a:spcPts val="300"/>
              </a:spcAft>
            </a:pPr>
            <a:r>
              <a:rPr lang="en-GB" sz="1600" b="1" dirty="0" err="1" smtClean="0"/>
              <a:t>Goderis</a:t>
            </a:r>
            <a:r>
              <a:rPr lang="en-GB" sz="1600" b="1" dirty="0" smtClean="0"/>
              <a:t>, B., Marsh, I., </a:t>
            </a:r>
            <a:r>
              <a:rPr lang="en-GB" sz="1600" b="1" dirty="0" err="1" smtClean="0"/>
              <a:t>Vall</a:t>
            </a:r>
            <a:r>
              <a:rPr lang="en-GB" sz="1600" b="1" dirty="0" smtClean="0"/>
              <a:t> </a:t>
            </a:r>
            <a:r>
              <a:rPr lang="en-GB" sz="1600" b="1" dirty="0" err="1" smtClean="0"/>
              <a:t>Castello</a:t>
            </a:r>
            <a:r>
              <a:rPr lang="en-GB" sz="1600" b="1" dirty="0" smtClean="0"/>
              <a:t>, J., and Wagner, W. (2007), </a:t>
            </a:r>
            <a:r>
              <a:rPr lang="en-GB" sz="1600" dirty="0" smtClean="0"/>
              <a:t>Bank behaviour with access to credit risk transfer markets, </a:t>
            </a:r>
            <a:r>
              <a:rPr lang="en-GB" sz="1600" i="1" dirty="0" smtClean="0"/>
              <a:t>Research Discussion Papers, Bank of Finland</a:t>
            </a:r>
          </a:p>
          <a:p>
            <a:pPr marL="355600" indent="-355600">
              <a:spcAft>
                <a:spcPts val="300"/>
              </a:spcAft>
            </a:pPr>
            <a:r>
              <a:rPr lang="en-GB" sz="1600" b="1" dirty="0" err="1" smtClean="0"/>
              <a:t>Hirtle</a:t>
            </a:r>
            <a:r>
              <a:rPr lang="en-GB" sz="1600" b="1" dirty="0" smtClean="0"/>
              <a:t> (2007), </a:t>
            </a:r>
            <a:r>
              <a:rPr lang="en-GB" sz="1600" dirty="0" smtClean="0"/>
              <a:t>Credit derivatives and bank credit supply, </a:t>
            </a:r>
            <a:r>
              <a:rPr lang="en-GB" sz="1600" i="1" dirty="0" smtClean="0"/>
              <a:t>Journal of Financial Intermediation</a:t>
            </a:r>
          </a:p>
          <a:p>
            <a:pPr marL="355600" indent="-355600">
              <a:spcAft>
                <a:spcPts val="300"/>
              </a:spcAft>
            </a:pPr>
            <a:r>
              <a:rPr lang="en-GB" sz="1600" b="1" dirty="0" smtClean="0"/>
              <a:t>Kick, </a:t>
            </a:r>
            <a:r>
              <a:rPr lang="en-GB" sz="1600" b="1" dirty="0" err="1" smtClean="0"/>
              <a:t>Pausch</a:t>
            </a:r>
            <a:r>
              <a:rPr lang="en-GB" sz="1600" b="1" dirty="0" smtClean="0"/>
              <a:t> and </a:t>
            </a:r>
            <a:r>
              <a:rPr lang="en-GB" sz="1600" b="1" dirty="0" err="1" smtClean="0"/>
              <a:t>Ruprecht</a:t>
            </a:r>
            <a:r>
              <a:rPr lang="en-GB" sz="1600" b="1" dirty="0" smtClean="0"/>
              <a:t> (2013), </a:t>
            </a:r>
            <a:r>
              <a:rPr lang="en-GB" sz="1600" dirty="0" smtClean="0"/>
              <a:t>The Winner’s Curse. Evidence on the Danger of Aggressive Credit Growth in Banking, Working Paper Deutsche Bundesbank</a:t>
            </a:r>
          </a:p>
          <a:p>
            <a:pPr marL="355600" indent="-355600">
              <a:spcAft>
                <a:spcPts val="300"/>
              </a:spcAft>
            </a:pPr>
            <a:r>
              <a:rPr lang="en-GB" sz="1600" b="1" dirty="0" smtClean="0"/>
              <a:t>Petersen and </a:t>
            </a:r>
            <a:r>
              <a:rPr lang="en-GB" sz="1600" b="1" dirty="0" err="1" smtClean="0"/>
              <a:t>Rajan</a:t>
            </a:r>
            <a:r>
              <a:rPr lang="en-GB" sz="1600" b="1" dirty="0" smtClean="0"/>
              <a:t> (1994), </a:t>
            </a:r>
            <a:r>
              <a:rPr lang="en-GB" sz="1600" dirty="0" smtClean="0"/>
              <a:t>Estimating standard errors in finance panel data sets: Comparing approaches, </a:t>
            </a:r>
            <a:r>
              <a:rPr lang="en-GB" sz="1600" i="1" dirty="0" smtClean="0"/>
              <a:t>Review of Financial Studies</a:t>
            </a:r>
          </a:p>
          <a:p>
            <a:pPr marL="355600" indent="-355600">
              <a:spcAft>
                <a:spcPts val="300"/>
              </a:spcAft>
            </a:pPr>
            <a:r>
              <a:rPr lang="en-GB" sz="1600" b="1" dirty="0" smtClean="0"/>
              <a:t>Riordan (1993), </a:t>
            </a:r>
            <a:r>
              <a:rPr lang="en-GB" sz="1600" dirty="0" smtClean="0"/>
              <a:t>Competition and bank performance: a theoretical perspective,</a:t>
            </a:r>
            <a:r>
              <a:rPr lang="en-GB" sz="1600" i="1" dirty="0" smtClean="0"/>
              <a:t> in Mayer, C., </a:t>
            </a:r>
            <a:r>
              <a:rPr lang="en-GB" sz="1600" i="1" dirty="0" err="1" smtClean="0"/>
              <a:t>Vives</a:t>
            </a:r>
            <a:r>
              <a:rPr lang="en-GB" sz="1600" i="1" dirty="0" smtClean="0"/>
              <a:t>, X. (Eds.), Capital Markets and Financial Intermediation</a:t>
            </a:r>
          </a:p>
          <a:p>
            <a:pPr marL="355600" indent="-355600">
              <a:spcAft>
                <a:spcPts val="300"/>
              </a:spcAft>
            </a:pPr>
            <a:r>
              <a:rPr lang="en-GB" sz="1600" b="1" dirty="0" smtClean="0"/>
              <a:t>Shaffer (1998),</a:t>
            </a:r>
            <a:r>
              <a:rPr lang="en-GB" sz="1600" i="1" dirty="0" smtClean="0"/>
              <a:t> </a:t>
            </a:r>
            <a:r>
              <a:rPr lang="en-GB" sz="1600" dirty="0" smtClean="0"/>
              <a:t>The winner’s curse in banking ,</a:t>
            </a:r>
            <a:r>
              <a:rPr lang="en-GB" sz="1600" i="1" dirty="0" smtClean="0"/>
              <a:t> Journal of Financial Intermediation</a:t>
            </a:r>
            <a:endParaRPr lang="en-GB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361279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57389"/>
            <a:ext cx="8496000" cy="576000"/>
          </a:xfrm>
        </p:spPr>
        <p:txBody>
          <a:bodyPr anchor="ctr"/>
          <a:lstStyle/>
          <a:p>
            <a:r>
              <a:rPr lang="de-DE" dirty="0" smtClean="0"/>
              <a:t>Annex: Description </a:t>
            </a:r>
            <a:r>
              <a:rPr lang="de-DE" dirty="0" err="1" smtClean="0"/>
              <a:t>of</a:t>
            </a:r>
            <a:r>
              <a:rPr lang="de-DE" dirty="0" smtClean="0"/>
              <a:t> Variables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smtClean="0"/>
              <a:t>29 November 2016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GB" dirty="0" smtClean="0"/>
              <a:t>Page </a:t>
            </a:r>
            <a:fld id="{795659D1-D435-4DC4-B545-657E7139435F}" type="slidenum">
              <a:rPr lang="en-GB" smtClean="0"/>
              <a:pPr/>
              <a:t>14</a:t>
            </a:fld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dirty="0"/>
              <a:t>Who do borrowers borrow from?</a:t>
            </a: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076910"/>
              </p:ext>
            </p:extLst>
          </p:nvPr>
        </p:nvGraphicFramePr>
        <p:xfrm>
          <a:off x="467544" y="980728"/>
          <a:ext cx="8280920" cy="4856359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925149"/>
                <a:gridCol w="1503538"/>
                <a:gridCol w="4852233"/>
              </a:tblGrid>
              <a:tr h="3124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</a:rPr>
                        <a:t>Variable</a:t>
                      </a:r>
                      <a:endParaRPr lang="en-GB" sz="11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365" marR="43365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</a:rPr>
                        <a:t>Unit</a:t>
                      </a:r>
                      <a:endParaRPr lang="en-GB" sz="11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365" marR="43365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</a:rPr>
                        <a:t>Description</a:t>
                      </a:r>
                      <a:endParaRPr lang="en-GB" sz="11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365" marR="43365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485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</a:rPr>
                        <a:t>Borrower characteristics</a:t>
                      </a:r>
                      <a:endParaRPr lang="en-GB" sz="11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365" marR="43365" marT="0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54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Borrower loan  volume</a:t>
                      </a:r>
                      <a:endParaRPr lang="en-GB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365" marR="433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</a:rPr>
                        <a:t>Euro</a:t>
                      </a:r>
                      <a:endParaRPr lang="en-GB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365" marR="433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</a:rPr>
                        <a:t>Sum of the loan volume reported by all banks for a borrower in a particular quarter.  </a:t>
                      </a:r>
                      <a:endParaRPr lang="en-GB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365" marR="43365" marT="0" marB="0" anchor="ctr"/>
                </a:tc>
              </a:tr>
              <a:tr h="3254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Bank relationships</a:t>
                      </a:r>
                      <a:endParaRPr lang="en-GB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365" marR="433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</a:rPr>
                        <a:t>Dummy(0/1)</a:t>
                      </a:r>
                      <a:endParaRPr lang="en-GB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365" marR="433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</a:rPr>
                        <a:t>Variable equal to one if a bank has a relationship with a borrower in a particular quarter. </a:t>
                      </a:r>
                      <a:endParaRPr lang="en-GB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365" marR="43365" marT="0" marB="0" anchor="ctr"/>
                </a:tc>
              </a:tr>
              <a:tr h="3254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Dispersion of PD</a:t>
                      </a:r>
                      <a:endParaRPr lang="en-GB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365" marR="43365" marT="0" marB="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Percent (%)</a:t>
                      </a:r>
                      <a:endParaRPr lang="en-GB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365" marR="43365" marT="0" marB="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</a:rPr>
                        <a:t>Measure for the across-bank dispersion of PD estimates, defined by the standard deviation of all PDs for each borrower per quarter</a:t>
                      </a:r>
                      <a:endParaRPr lang="en-GB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365" marR="43365" marT="0" marB="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485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</a:rPr>
                        <a:t>Bank characteristics</a:t>
                      </a:r>
                      <a:endParaRPr lang="en-GB" sz="11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365" marR="43365" marT="0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882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Borrower relationships</a:t>
                      </a:r>
                      <a:endParaRPr lang="en-GB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365" marR="43365" marT="0" marB="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Number</a:t>
                      </a:r>
                      <a:endParaRPr lang="en-GB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365" marR="43365" marT="0" marB="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Number of borrowers reported by the bank in a particular quarter. All borrowers whose loans of the bank exceed € 1.5 million at least once during the quarter have to be reported.  </a:t>
                      </a:r>
                      <a:endParaRPr lang="en-GB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365" marR="43365" marT="0" marB="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485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</a:rPr>
                        <a:t>Bank-Borrower characteristics</a:t>
                      </a:r>
                      <a:endParaRPr lang="en-GB" sz="11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365" marR="43365" marT="0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54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</a:rPr>
                        <a:t>PD</a:t>
                      </a:r>
                      <a:endParaRPr lang="en-GB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365" marR="433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Percent (%)</a:t>
                      </a:r>
                      <a:endParaRPr lang="en-GB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365" marR="433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Probability of default over a 1-year horizon, measured from 0.00% to 100.00%.</a:t>
                      </a:r>
                      <a:endParaRPr lang="en-GB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365" marR="43365" marT="0" marB="0" anchor="ctr"/>
                </a:tc>
              </a:tr>
              <a:tr h="3124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</a:rPr>
                        <a:t>Optimistic Bank </a:t>
                      </a:r>
                      <a:endParaRPr lang="en-GB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365" marR="433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</a:rPr>
                        <a:t>Dummy(0/1)</a:t>
                      </a:r>
                      <a:endParaRPr lang="en-GB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365" marR="433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Variable is equal to one if the demeaned log of PD is less than 0.</a:t>
                      </a:r>
                      <a:endParaRPr lang="en-GB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365" marR="43365" marT="0" marB="0" anchor="ctr"/>
                </a:tc>
              </a:tr>
              <a:tr h="3254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</a:rPr>
                        <a:t>High Exposure Bank</a:t>
                      </a:r>
                      <a:endParaRPr lang="en-GB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365" marR="433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</a:rPr>
                        <a:t>Dummy(0/1)</a:t>
                      </a:r>
                      <a:endParaRPr lang="en-GB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365" marR="433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Variable is equal to one if the log of Exposure of default for a bank if larger than the mean across all banks.</a:t>
                      </a:r>
                      <a:endParaRPr lang="en-GB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365" marR="43365" marT="0" marB="0" anchor="ctr"/>
                </a:tc>
              </a:tr>
              <a:tr h="3254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Relationship</a:t>
                      </a:r>
                      <a:endParaRPr lang="en-GB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365" marR="433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</a:rPr>
                        <a:t>Dummy(0/1)</a:t>
                      </a:r>
                      <a:endParaRPr lang="en-GB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365" marR="433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Variable equal to one if the length of the relationship for a given bank-borrower pair is larger than the average of this borrower with all lender.  </a:t>
                      </a:r>
                      <a:endParaRPr lang="en-GB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365" marR="43365" marT="0" marB="0" anchor="ctr"/>
                </a:tc>
              </a:tr>
              <a:tr h="3124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</a:rPr>
                        <a:t>Relationship Der.</a:t>
                      </a:r>
                      <a:endParaRPr lang="en-GB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365" marR="433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</a:rPr>
                        <a:t>Dummy(0/1)</a:t>
                      </a:r>
                      <a:endParaRPr lang="en-GB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365" marR="4336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Variable equal to one if the lender has a derivative for the credit. </a:t>
                      </a:r>
                      <a:endParaRPr lang="en-GB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365" marR="43365" marT="0" marB="0" anchor="ctr"/>
                </a:tc>
              </a:tr>
              <a:tr h="4668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Length of relationship</a:t>
                      </a:r>
                      <a:endParaRPr lang="en-GB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365" marR="43365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</a:rPr>
                        <a:t>Number</a:t>
                      </a:r>
                      <a:endParaRPr lang="en-GB" sz="11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365" marR="43365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Number of Quarters that a credit relationship lasts for a given bank-borrower pair, measured from the date of the first relationship to the actual date.</a:t>
                      </a:r>
                      <a:endParaRPr lang="en-GB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365" marR="43365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998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57389"/>
            <a:ext cx="8496000" cy="576000"/>
          </a:xfrm>
        </p:spPr>
        <p:txBody>
          <a:bodyPr anchor="ctr"/>
          <a:lstStyle/>
          <a:p>
            <a:r>
              <a:rPr lang="de-DE" dirty="0" smtClean="0"/>
              <a:t>Annex: Summary </a:t>
            </a:r>
            <a:r>
              <a:rPr lang="de-DE" dirty="0" err="1" smtClean="0"/>
              <a:t>Statistics</a:t>
            </a:r>
            <a:r>
              <a:rPr lang="de-DE" dirty="0" smtClean="0"/>
              <a:t> (1/2)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smtClean="0"/>
              <a:t>29 November 2016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GB" dirty="0" smtClean="0"/>
              <a:t>Page </a:t>
            </a:r>
            <a:fld id="{795659D1-D435-4DC4-B545-657E7139435F}" type="slidenum">
              <a:rPr lang="en-GB" smtClean="0"/>
              <a:pPr/>
              <a:t>15</a:t>
            </a:fld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dirty="0"/>
              <a:t>Who do borrowers borrow from?</a:t>
            </a: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556946"/>
              </p:ext>
            </p:extLst>
          </p:nvPr>
        </p:nvGraphicFramePr>
        <p:xfrm>
          <a:off x="395536" y="980728"/>
          <a:ext cx="8496942" cy="489654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993251"/>
                <a:gridCol w="1480701"/>
                <a:gridCol w="717570"/>
                <a:gridCol w="717570"/>
                <a:gridCol w="717570"/>
                <a:gridCol w="717570"/>
                <a:gridCol w="717570"/>
                <a:gridCol w="717570"/>
                <a:gridCol w="717570"/>
              </a:tblGrid>
              <a:tr h="3497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Variable</a:t>
                      </a:r>
                      <a:endParaRPr lang="en-GB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Level</a:t>
                      </a:r>
                      <a:endParaRPr lang="en-GB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Unit</a:t>
                      </a:r>
                      <a:endParaRPr lang="en-GB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N</a:t>
                      </a:r>
                      <a:endParaRPr lang="en-GB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Mean</a:t>
                      </a:r>
                      <a:endParaRPr lang="en-GB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effectLst/>
                        </a:rPr>
                        <a:t>Std.Dev</a:t>
                      </a:r>
                      <a:r>
                        <a:rPr lang="en-US" sz="1100" b="1" dirty="0">
                          <a:effectLst/>
                        </a:rPr>
                        <a:t>.</a:t>
                      </a:r>
                      <a:endParaRPr lang="en-GB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p25</a:t>
                      </a:r>
                      <a:endParaRPr lang="en-GB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Median</a:t>
                      </a:r>
                      <a:endParaRPr lang="en-GB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p75</a:t>
                      </a:r>
                      <a:endParaRPr lang="en-GB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753">
                <a:tc gridSpan="9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Borrower characteristics</a:t>
                      </a:r>
                      <a:endParaRPr lang="en-GB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497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Borrower loan volume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Borrower-Quarter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EUR mn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175,393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38.46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74.33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5.12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12.75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37.58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</a:tr>
              <a:tr h="3497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Bank relationships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Borrower-Quarter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Number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175,393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2.73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1.43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</a:tr>
              <a:tr h="3497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Dispersion PD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Borrower-Quarter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Percent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175,393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1.33%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2.57%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0.12%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0.38%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1.13%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753">
                <a:tc gridSpan="9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Bank characteristics</a:t>
                      </a:r>
                      <a:endParaRPr lang="en-GB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497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Borrower relationships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Bank-Quarter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Number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830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577.01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669.82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163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311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849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753">
                <a:tc gridSpan="9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Bank-Borrower characteristics</a:t>
                      </a:r>
                      <a:endParaRPr lang="en-GB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497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PD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Bank-Borrower-Quarter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Percent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478,916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1.66%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3.28%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0.23%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0.59%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1.42%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</a:tr>
              <a:tr h="3497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Optimistic Bank Dummy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Bank-Borrower-Quarter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Dummy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478,916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0.53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0.50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</a:tr>
              <a:tr h="3497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High Exposure Bank Dummy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Bank-Borrower-Quarter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Dummy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478,916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0.49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0.50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</a:tr>
              <a:tr h="3497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Relationship Dummy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Bank-Borrower-Quarter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Dummy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478,916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0.59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0.49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</a:tr>
              <a:tr h="3497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Derivative Dummy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Bank-Borrower-Quarter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Dummy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478,916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0.24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0.43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</a:tr>
              <a:tr h="3497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Length of relationship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Bank-Borrower-Quarter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Number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478,916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27.53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22.90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21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43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137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57389"/>
            <a:ext cx="8496000" cy="576000"/>
          </a:xfrm>
        </p:spPr>
        <p:txBody>
          <a:bodyPr anchor="ctr"/>
          <a:lstStyle/>
          <a:p>
            <a:r>
              <a:rPr lang="de-DE" dirty="0" smtClean="0"/>
              <a:t>Annex: Summary </a:t>
            </a:r>
            <a:r>
              <a:rPr lang="de-DE" dirty="0" err="1" smtClean="0"/>
              <a:t>Statistics</a:t>
            </a:r>
            <a:r>
              <a:rPr lang="de-DE" dirty="0" smtClean="0"/>
              <a:t> (2/2)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smtClean="0"/>
              <a:t>29 November 2016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GB" dirty="0" smtClean="0"/>
              <a:t>Page </a:t>
            </a:r>
            <a:fld id="{795659D1-D435-4DC4-B545-657E7139435F}" type="slidenum">
              <a:rPr lang="en-GB" smtClean="0"/>
              <a:pPr/>
              <a:t>16</a:t>
            </a:fld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dirty="0"/>
              <a:t>Who do borrowers borrow from?</a:t>
            </a:r>
          </a:p>
        </p:txBody>
      </p:sp>
      <p:pic>
        <p:nvPicPr>
          <p:cNvPr id="7" name="Grafik 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08720"/>
            <a:ext cx="7416823" cy="49685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190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57389"/>
            <a:ext cx="8496000" cy="576000"/>
          </a:xfrm>
        </p:spPr>
        <p:txBody>
          <a:bodyPr anchor="ctr"/>
          <a:lstStyle/>
          <a:p>
            <a:r>
              <a:rPr lang="de-DE" dirty="0" smtClean="0"/>
              <a:t>Annex: </a:t>
            </a:r>
            <a:r>
              <a:rPr lang="de-DE" dirty="0" err="1" smtClean="0"/>
              <a:t>Correlations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Determinants</a:t>
            </a:r>
            <a:r>
              <a:rPr lang="de-DE" dirty="0" smtClean="0"/>
              <a:t> of </a:t>
            </a:r>
            <a:r>
              <a:rPr lang="de-DE" dirty="0" err="1" smtClean="0"/>
              <a:t>bank‘s</a:t>
            </a:r>
            <a:r>
              <a:rPr lang="de-DE" dirty="0" smtClean="0"/>
              <a:t> </a:t>
            </a:r>
            <a:r>
              <a:rPr lang="de-DE" dirty="0" err="1" smtClean="0"/>
              <a:t>lending</a:t>
            </a:r>
            <a:r>
              <a:rPr lang="de-DE" dirty="0" smtClean="0"/>
              <a:t> </a:t>
            </a:r>
            <a:r>
              <a:rPr lang="de-DE" dirty="0" err="1" smtClean="0"/>
              <a:t>decisions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smtClean="0"/>
              <a:t>29 November 2016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GB" dirty="0" smtClean="0"/>
              <a:t>Page </a:t>
            </a:r>
            <a:fld id="{795659D1-D435-4DC4-B545-657E7139435F}" type="slidenum">
              <a:rPr lang="en-GB" smtClean="0"/>
              <a:pPr/>
              <a:t>17</a:t>
            </a:fld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dirty="0"/>
              <a:t>Who do borrowers borrow from?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074013"/>
              </p:ext>
            </p:extLst>
          </p:nvPr>
        </p:nvGraphicFramePr>
        <p:xfrm>
          <a:off x="179512" y="1556792"/>
          <a:ext cx="8791406" cy="36422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" r:id="rId5" imgW="8548861" imgH="3541079" progId="Word.Document.12">
                  <p:embed/>
                </p:oleObj>
              </mc:Choice>
              <mc:Fallback>
                <p:oleObj name="Document" r:id="rId5" imgW="8548861" imgH="354107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9512" y="1556792"/>
                        <a:ext cx="8791406" cy="36422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264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57389"/>
            <a:ext cx="8496000" cy="576000"/>
          </a:xfrm>
        </p:spPr>
        <p:txBody>
          <a:bodyPr anchor="ctr"/>
          <a:lstStyle/>
          <a:p>
            <a:r>
              <a:rPr lang="de-DE" dirty="0" smtClean="0"/>
              <a:t>Annex: </a:t>
            </a:r>
            <a:r>
              <a:rPr lang="en-US" dirty="0"/>
              <a:t>Change in Credit Volume </a:t>
            </a:r>
            <a:r>
              <a:rPr lang="en-US" b="0" dirty="0"/>
              <a:t>(</a:t>
            </a:r>
            <a:r>
              <a:rPr lang="en-US" b="0" dirty="0" err="1"/>
              <a:t>YoY</a:t>
            </a:r>
            <a:r>
              <a:rPr lang="en-US" b="0" dirty="0"/>
              <a:t> in %)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smtClean="0"/>
              <a:t>29 November 2016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GB" dirty="0" smtClean="0"/>
              <a:t>Page </a:t>
            </a:r>
            <a:fld id="{795659D1-D435-4DC4-B545-657E7139435F}" type="slidenum">
              <a:rPr lang="en-GB" smtClean="0"/>
              <a:pPr/>
              <a:t>18</a:t>
            </a:fld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dirty="0"/>
              <a:t>Who do borrowers borrow from?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799070"/>
            <a:ext cx="8064896" cy="520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027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496" y="257389"/>
            <a:ext cx="8496000" cy="576000"/>
          </a:xfrm>
        </p:spPr>
        <p:txBody>
          <a:bodyPr anchor="ctr"/>
          <a:lstStyle/>
          <a:p>
            <a:r>
              <a:rPr lang="en-GB" dirty="0" smtClean="0"/>
              <a:t>Annex: Determinants of Bank‘s Lending Decisions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smtClean="0"/>
              <a:t>29 November 2016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GB" dirty="0" smtClean="0"/>
              <a:t>Page </a:t>
            </a:r>
            <a:fld id="{795659D1-D435-4DC4-B545-657E7139435F}" type="slidenum">
              <a:rPr lang="en-GB" smtClean="0"/>
              <a:pPr/>
              <a:t>19</a:t>
            </a:fld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dirty="0"/>
              <a:t>Who do borrowers borrow from?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1451569"/>
              </p:ext>
            </p:extLst>
          </p:nvPr>
        </p:nvGraphicFramePr>
        <p:xfrm>
          <a:off x="-180528" y="980670"/>
          <a:ext cx="9531722" cy="47525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Document" r:id="rId5" imgW="8548861" imgH="4262743" progId="Word.Document.12">
                  <p:embed/>
                </p:oleObj>
              </mc:Choice>
              <mc:Fallback>
                <p:oleObj name="Document" r:id="rId5" imgW="8548861" imgH="426274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-180528" y="980670"/>
                        <a:ext cx="9531722" cy="47525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186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57389"/>
            <a:ext cx="8496000" cy="576000"/>
          </a:xfrm>
        </p:spPr>
        <p:txBody>
          <a:bodyPr anchor="ctr"/>
          <a:lstStyle/>
          <a:p>
            <a:r>
              <a:rPr lang="en-GB" dirty="0" smtClean="0"/>
              <a:t>Motivation: Research Interest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smtClean="0"/>
              <a:t>29 November 2016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GB" dirty="0" smtClean="0"/>
              <a:t>Page </a:t>
            </a:r>
            <a:fld id="{795659D1-D435-4DC4-B545-657E7139435F}" type="slidenum">
              <a:rPr lang="en-GB" smtClean="0"/>
              <a:pPr/>
              <a:t>2</a:t>
            </a:fld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dirty="0"/>
              <a:t>Who do borrowers borrow from?</a:t>
            </a:r>
          </a:p>
        </p:txBody>
      </p:sp>
      <p:pic>
        <p:nvPicPr>
          <p:cNvPr id="1028" name="Picture 4" descr="C:\Users\b2504o6\Desktop\bank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81"/>
          <a:stretch/>
        </p:blipFill>
        <p:spPr bwMode="auto">
          <a:xfrm>
            <a:off x="323528" y="3702902"/>
            <a:ext cx="2001987" cy="1517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C:\Users\b2504o6\Desktop\bank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81"/>
          <a:stretch/>
        </p:blipFill>
        <p:spPr bwMode="auto">
          <a:xfrm>
            <a:off x="3463406" y="3681923"/>
            <a:ext cx="2001987" cy="1517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b2504o6\Desktop\Plant_nature_leaf_flower_organic_green_tre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6153" y="1157658"/>
            <a:ext cx="1690853" cy="1690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1965475" y="285133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Borrower X</a:t>
            </a:r>
            <a:endParaRPr lang="en-GB" dirty="0"/>
          </a:p>
        </p:txBody>
      </p:sp>
      <p:sp>
        <p:nvSpPr>
          <p:cNvPr id="10" name="Textfeld 9"/>
          <p:cNvSpPr txBox="1"/>
          <p:nvPr/>
        </p:nvSpPr>
        <p:spPr>
          <a:xfrm>
            <a:off x="388417" y="518801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Bank A</a:t>
            </a:r>
            <a:endParaRPr lang="en-GB" dirty="0"/>
          </a:p>
        </p:txBody>
      </p:sp>
      <p:sp>
        <p:nvSpPr>
          <p:cNvPr id="11" name="Textfeld 10"/>
          <p:cNvSpPr txBox="1"/>
          <p:nvPr/>
        </p:nvSpPr>
        <p:spPr>
          <a:xfrm>
            <a:off x="3528295" y="521990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Bank B</a:t>
            </a:r>
            <a:endParaRPr lang="en-GB" dirty="0"/>
          </a:p>
        </p:txBody>
      </p:sp>
      <p:sp>
        <p:nvSpPr>
          <p:cNvPr id="7" name="Rechteckiger Pfeil 6"/>
          <p:cNvSpPr/>
          <p:nvPr/>
        </p:nvSpPr>
        <p:spPr>
          <a:xfrm>
            <a:off x="1259632" y="1852514"/>
            <a:ext cx="720080" cy="1512168"/>
          </a:xfrm>
          <a:prstGeom prst="ben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" name="Rechteckiger Pfeil 12"/>
          <p:cNvSpPr/>
          <p:nvPr/>
        </p:nvSpPr>
        <p:spPr>
          <a:xfrm flipH="1">
            <a:off x="3895454" y="1852514"/>
            <a:ext cx="720080" cy="1512168"/>
          </a:xfrm>
          <a:prstGeom prst="ben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5724128" y="1052736"/>
            <a:ext cx="331399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Set up: </a:t>
            </a:r>
          </a:p>
          <a:p>
            <a:r>
              <a:rPr lang="en-GB" dirty="0" smtClean="0"/>
              <a:t>Borrower X needs new funds. He has  relationship with two banks: bank A and bank B. </a:t>
            </a:r>
          </a:p>
          <a:p>
            <a:endParaRPr lang="en-GB" dirty="0" smtClean="0"/>
          </a:p>
          <a:p>
            <a:r>
              <a:rPr lang="en-GB" b="1" u="sng" dirty="0" smtClean="0"/>
              <a:t>Main interest:</a:t>
            </a:r>
          </a:p>
          <a:p>
            <a:r>
              <a:rPr lang="en-GB" dirty="0" smtClean="0"/>
              <a:t>Which bank will provide these new funds? What are relevant determinants?</a:t>
            </a:r>
          </a:p>
          <a:p>
            <a:endParaRPr lang="en-GB" dirty="0" smtClean="0"/>
          </a:p>
          <a:p>
            <a:r>
              <a:rPr lang="en-GB" b="1" u="sng" dirty="0" smtClean="0"/>
              <a:t>Determinants:</a:t>
            </a:r>
          </a:p>
          <a:p>
            <a:r>
              <a:rPr lang="en-GB" dirty="0" smtClean="0"/>
              <a:t>We take a look into three candidates: 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PD by bank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Current exposure </a:t>
            </a:r>
            <a:r>
              <a:rPr lang="en-GB" dirty="0"/>
              <a:t>v</a:t>
            </a:r>
            <a:r>
              <a:rPr lang="en-GB" dirty="0" smtClean="0"/>
              <a:t>olume with borrower X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Bank-borrower </a:t>
            </a:r>
            <a:r>
              <a:rPr lang="en-GB" dirty="0"/>
              <a:t>r</a:t>
            </a:r>
            <a:r>
              <a:rPr lang="en-GB" dirty="0" smtClean="0"/>
              <a:t>elationship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344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57389"/>
            <a:ext cx="8496000" cy="576000"/>
          </a:xfrm>
        </p:spPr>
        <p:txBody>
          <a:bodyPr anchor="ctr"/>
          <a:lstStyle/>
          <a:p>
            <a:r>
              <a:rPr lang="en-GB" dirty="0" smtClean="0"/>
              <a:t>Annex: Increase versus Decrease in Loan Volume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smtClean="0"/>
              <a:t>29 November 2016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GB" dirty="0" smtClean="0"/>
              <a:t>Page </a:t>
            </a:r>
            <a:fld id="{795659D1-D435-4DC4-B545-657E7139435F}" type="slidenum">
              <a:rPr lang="en-GB" smtClean="0"/>
              <a:pPr/>
              <a:t>20</a:t>
            </a:fld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dirty="0"/>
              <a:t>Who do borrowers borrow from?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1196975"/>
            <a:ext cx="8548687" cy="467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149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57389"/>
            <a:ext cx="8496000" cy="576000"/>
          </a:xfrm>
        </p:spPr>
        <p:txBody>
          <a:bodyPr anchor="ctr"/>
          <a:lstStyle/>
          <a:p>
            <a:r>
              <a:rPr lang="en-GB" dirty="0" smtClean="0"/>
              <a:t>Annex: Extensive versus Intensive Margin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smtClean="0"/>
              <a:t>29 November 2016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GB" dirty="0" smtClean="0"/>
              <a:t>Page </a:t>
            </a:r>
            <a:fld id="{795659D1-D435-4DC4-B545-657E7139435F}" type="slidenum">
              <a:rPr lang="en-GB" smtClean="0"/>
              <a:pPr/>
              <a:t>21</a:t>
            </a:fld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dirty="0"/>
              <a:t>Who do borrowers borrow from?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1285875"/>
            <a:ext cx="8548687" cy="449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33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57389"/>
            <a:ext cx="8496000" cy="576000"/>
          </a:xfrm>
        </p:spPr>
        <p:txBody>
          <a:bodyPr anchor="ctr"/>
          <a:lstStyle/>
          <a:p>
            <a:r>
              <a:rPr lang="en-GB" dirty="0" smtClean="0"/>
              <a:t>Annex: The Effect of Credit Market Conditions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smtClean="0"/>
              <a:t>29 November 2016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GB" dirty="0" smtClean="0"/>
              <a:t>Page </a:t>
            </a:r>
            <a:fld id="{795659D1-D435-4DC4-B545-657E7139435F}" type="slidenum">
              <a:rPr lang="en-GB" smtClean="0"/>
              <a:pPr/>
              <a:t>22</a:t>
            </a:fld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dirty="0"/>
              <a:t>Who do borrowers borrow from?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234180"/>
              </p:ext>
            </p:extLst>
          </p:nvPr>
        </p:nvGraphicFramePr>
        <p:xfrm>
          <a:off x="144016" y="1190625"/>
          <a:ext cx="9036496" cy="447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Document" r:id="rId5" imgW="8683106" imgH="4478847" progId="Word.Document.12">
                  <p:embed/>
                </p:oleObj>
              </mc:Choice>
              <mc:Fallback>
                <p:oleObj name="Document" r:id="rId5" imgW="8683106" imgH="447884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4016" y="1190625"/>
                        <a:ext cx="9036496" cy="4478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970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57389"/>
            <a:ext cx="8496000" cy="576000"/>
          </a:xfrm>
        </p:spPr>
        <p:txBody>
          <a:bodyPr anchor="ctr"/>
          <a:lstStyle/>
          <a:p>
            <a:r>
              <a:rPr lang="en-GB" dirty="0" smtClean="0"/>
              <a:t>Annex: Robustness Test - Median Sample Split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smtClean="0"/>
              <a:t>29 November 2016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GB" dirty="0" smtClean="0"/>
              <a:t>Page </a:t>
            </a:r>
            <a:fld id="{795659D1-D435-4DC4-B545-657E7139435F}" type="slidenum">
              <a:rPr lang="en-GB" smtClean="0"/>
              <a:pPr/>
              <a:t>23</a:t>
            </a:fld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dirty="0"/>
              <a:t>Who do borrowers borrow from?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1328738"/>
            <a:ext cx="8548687" cy="441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978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57389"/>
            <a:ext cx="8496000" cy="576000"/>
          </a:xfrm>
        </p:spPr>
        <p:txBody>
          <a:bodyPr anchor="ctr"/>
          <a:lstStyle/>
          <a:p>
            <a:r>
              <a:rPr lang="en-GB" dirty="0" smtClean="0"/>
              <a:t>Motivation: An illustrative Example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smtClean="0"/>
              <a:t>29 November 2016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GB" dirty="0" smtClean="0"/>
              <a:t>Page </a:t>
            </a:r>
            <a:fld id="{795659D1-D435-4DC4-B545-657E7139435F}" type="slidenum">
              <a:rPr lang="en-GB" smtClean="0"/>
              <a:pPr/>
              <a:t>3</a:t>
            </a:fld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>
          <a:xfrm>
            <a:off x="467544" y="6075312"/>
            <a:ext cx="8119630" cy="162000"/>
          </a:xfrm>
        </p:spPr>
        <p:txBody>
          <a:bodyPr/>
          <a:lstStyle/>
          <a:p>
            <a:r>
              <a:rPr lang="en-GB" dirty="0"/>
              <a:t>Who do borrowers borrow from?</a:t>
            </a:r>
          </a:p>
        </p:txBody>
      </p:sp>
      <p:graphicFrame>
        <p:nvGraphicFramePr>
          <p:cNvPr id="3" name="Diagramm 2"/>
          <p:cNvGraphicFramePr/>
          <p:nvPr>
            <p:extLst>
              <p:ext uri="{D42A27DB-BD31-4B8C-83A1-F6EECF244321}">
                <p14:modId xmlns:p14="http://schemas.microsoft.com/office/powerpoint/2010/main" val="3035916269"/>
              </p:ext>
            </p:extLst>
          </p:nvPr>
        </p:nvGraphicFramePr>
        <p:xfrm>
          <a:off x="385800" y="1431325"/>
          <a:ext cx="432048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Diagramm 12"/>
          <p:cNvGraphicFramePr/>
          <p:nvPr>
            <p:extLst>
              <p:ext uri="{D42A27DB-BD31-4B8C-83A1-F6EECF244321}">
                <p14:modId xmlns:p14="http://schemas.microsoft.com/office/powerpoint/2010/main" val="536117403"/>
              </p:ext>
            </p:extLst>
          </p:nvPr>
        </p:nvGraphicFramePr>
        <p:xfrm>
          <a:off x="4742264" y="1431325"/>
          <a:ext cx="439200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Textfeld 14"/>
          <p:cNvSpPr txBox="1"/>
          <p:nvPr/>
        </p:nvSpPr>
        <p:spPr>
          <a:xfrm>
            <a:off x="889856" y="1141005"/>
            <a:ext cx="3313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u="sng" dirty="0"/>
              <a:t>Loan </a:t>
            </a:r>
            <a:r>
              <a:rPr lang="en-GB" u="sng" dirty="0" smtClean="0"/>
              <a:t>volume </a:t>
            </a:r>
            <a:r>
              <a:rPr lang="en-GB" u="sng" dirty="0"/>
              <a:t>(in EUR </a:t>
            </a:r>
            <a:r>
              <a:rPr lang="en-GB" u="sng" dirty="0" err="1"/>
              <a:t>mn</a:t>
            </a:r>
            <a:r>
              <a:rPr lang="en-GB" u="sng" dirty="0"/>
              <a:t>)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5354352" y="1121192"/>
            <a:ext cx="3313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u="sng" dirty="0"/>
              <a:t>Probability of </a:t>
            </a:r>
            <a:r>
              <a:rPr lang="en-GB" u="sng" dirty="0" smtClean="0"/>
              <a:t>default </a:t>
            </a:r>
            <a:r>
              <a:rPr lang="en-GB" u="sng" dirty="0"/>
              <a:t>(in %)</a:t>
            </a:r>
          </a:p>
        </p:txBody>
      </p:sp>
      <p:sp>
        <p:nvSpPr>
          <p:cNvPr id="17" name="Ellipse 16"/>
          <p:cNvSpPr/>
          <p:nvPr/>
        </p:nvSpPr>
        <p:spPr>
          <a:xfrm>
            <a:off x="1229815" y="2309124"/>
            <a:ext cx="504056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Ellipse 17"/>
          <p:cNvSpPr/>
          <p:nvPr/>
        </p:nvSpPr>
        <p:spPr>
          <a:xfrm>
            <a:off x="5724128" y="4312974"/>
            <a:ext cx="504056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Gerade Verbindung mit Pfeil 20"/>
          <p:cNvCxnSpPr>
            <a:stCxn id="18" idx="2"/>
            <a:endCxn id="17" idx="5"/>
          </p:cNvCxnSpPr>
          <p:nvPr/>
        </p:nvCxnSpPr>
        <p:spPr>
          <a:xfrm flipH="1" flipV="1">
            <a:off x="1660054" y="2677900"/>
            <a:ext cx="4064074" cy="1851098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373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57389"/>
            <a:ext cx="8496000" cy="576000"/>
          </a:xfrm>
        </p:spPr>
        <p:txBody>
          <a:bodyPr anchor="ctr"/>
          <a:lstStyle/>
          <a:p>
            <a:r>
              <a:rPr lang="en-GB" dirty="0" smtClean="0"/>
              <a:t>Determinants for Lending/Borrowing Decisions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smtClean="0"/>
              <a:t>29 November 2016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GB" dirty="0" smtClean="0"/>
              <a:t>Page </a:t>
            </a:r>
            <a:fld id="{795659D1-D435-4DC4-B545-657E7139435F}" type="slidenum">
              <a:rPr lang="en-GB" smtClean="0"/>
              <a:pPr/>
              <a:t>4</a:t>
            </a:fld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dirty="0"/>
              <a:t>Who do borrowers borrow from?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391754" y="920475"/>
            <a:ext cx="8716750" cy="4956797"/>
          </a:xfrm>
        </p:spPr>
        <p:txBody>
          <a:bodyPr>
            <a:noAutofit/>
          </a:bodyPr>
          <a:lstStyle/>
          <a:p>
            <a:r>
              <a:rPr lang="en-GB" b="1" dirty="0" smtClean="0"/>
              <a:t>Optimistic bank </a:t>
            </a:r>
            <a:r>
              <a:rPr lang="en-GB" b="1" dirty="0"/>
              <a:t>h</a:t>
            </a:r>
            <a:r>
              <a:rPr lang="en-GB" b="1" dirty="0" smtClean="0"/>
              <a:t>ypothesis (lower average PD):</a:t>
            </a:r>
          </a:p>
          <a:p>
            <a:pPr marL="605070" lvl="1" indent="-285750">
              <a:buFontTx/>
              <a:buChar char="-"/>
            </a:pPr>
            <a:r>
              <a:rPr lang="en-GB" dirty="0" err="1" smtClean="0"/>
              <a:t>Broecker</a:t>
            </a:r>
            <a:r>
              <a:rPr lang="en-GB" dirty="0" smtClean="0"/>
              <a:t> (1990), Riordan (1993), and Shaffer (1998) apply game theory models and find that banks are concerned that internal ratings might be too positive when granting new or additional loans</a:t>
            </a:r>
          </a:p>
          <a:p>
            <a:pPr marL="605070" lvl="1" indent="-285750">
              <a:spcAft>
                <a:spcPts val="600"/>
              </a:spcAft>
              <a:buFontTx/>
              <a:buChar char="-"/>
            </a:pPr>
            <a:r>
              <a:rPr lang="en-GB" dirty="0" smtClean="0"/>
              <a:t>Kick et al. (2013) find that excessive credit growth increases the risk-taking of banks significantly as banks underestimate the risk level in the credit market</a:t>
            </a:r>
          </a:p>
          <a:p>
            <a:r>
              <a:rPr lang="en-GB" b="1" dirty="0" smtClean="0"/>
              <a:t>High exposure hypothesis (diversification argument):</a:t>
            </a:r>
            <a:r>
              <a:rPr lang="en-GB" dirty="0" smtClean="0"/>
              <a:t> </a:t>
            </a:r>
            <a:endParaRPr lang="en-GB" b="1" dirty="0" smtClean="0"/>
          </a:p>
          <a:p>
            <a:pPr marL="605070" lvl="1" indent="-285750">
              <a:spcAft>
                <a:spcPts val="600"/>
              </a:spcAft>
              <a:buFontTx/>
              <a:buChar char="-"/>
            </a:pPr>
            <a:r>
              <a:rPr lang="en-GB" dirty="0" smtClean="0"/>
              <a:t>No evidence known</a:t>
            </a:r>
          </a:p>
          <a:p>
            <a:r>
              <a:rPr lang="en-GB" b="1" dirty="0" smtClean="0"/>
              <a:t>Relationship hypothesis (bank-borrower history)</a:t>
            </a:r>
            <a:r>
              <a:rPr lang="en-GB" dirty="0" smtClean="0"/>
              <a:t>:</a:t>
            </a:r>
          </a:p>
          <a:p>
            <a:pPr marL="605070" lvl="1" indent="-285750">
              <a:buFontTx/>
              <a:buChar char="-"/>
            </a:pPr>
            <a:r>
              <a:rPr lang="en-GB" dirty="0" smtClean="0"/>
              <a:t>Petersen and </a:t>
            </a:r>
            <a:r>
              <a:rPr lang="en-GB" dirty="0" err="1" smtClean="0"/>
              <a:t>Rajan</a:t>
            </a:r>
            <a:r>
              <a:rPr lang="en-GB" dirty="0" smtClean="0"/>
              <a:t> (1994) and Berger and </a:t>
            </a:r>
            <a:r>
              <a:rPr lang="en-GB" dirty="0" err="1" smtClean="0"/>
              <a:t>Udell</a:t>
            </a:r>
            <a:r>
              <a:rPr lang="en-GB" dirty="0" smtClean="0"/>
              <a:t> (1995) find that borrowers with longer banking relationships are charged less by lenders</a:t>
            </a:r>
          </a:p>
          <a:p>
            <a:pPr marL="605070" lvl="1" indent="-285750">
              <a:buFontTx/>
              <a:buChar char="-"/>
            </a:pPr>
            <a:r>
              <a:rPr lang="en-GB" dirty="0" err="1" smtClean="0"/>
              <a:t>Cebenoyan</a:t>
            </a:r>
            <a:r>
              <a:rPr lang="en-GB" dirty="0" smtClean="0"/>
              <a:t> and </a:t>
            </a:r>
            <a:r>
              <a:rPr lang="en-GB" dirty="0" err="1" smtClean="0"/>
              <a:t>Strahan</a:t>
            </a:r>
            <a:r>
              <a:rPr lang="en-GB" dirty="0" smtClean="0"/>
              <a:t> (2001) for loan´s, </a:t>
            </a:r>
            <a:r>
              <a:rPr lang="en-GB" dirty="0" err="1" smtClean="0"/>
              <a:t>Franke</a:t>
            </a:r>
            <a:r>
              <a:rPr lang="en-GB" dirty="0" smtClean="0"/>
              <a:t> and </a:t>
            </a:r>
            <a:r>
              <a:rPr lang="en-GB" dirty="0" err="1" smtClean="0"/>
              <a:t>Krahnen</a:t>
            </a:r>
            <a:r>
              <a:rPr lang="en-GB" dirty="0" smtClean="0"/>
              <a:t> (2007) for CDOs and </a:t>
            </a:r>
            <a:r>
              <a:rPr lang="en-GB" dirty="0" err="1" smtClean="0"/>
              <a:t>Gorderis</a:t>
            </a:r>
            <a:r>
              <a:rPr lang="en-GB" dirty="0" smtClean="0"/>
              <a:t> et al. (2007) for CLOs find that derivatives are used to diversify credit risk in order to increase the availability of loans </a:t>
            </a:r>
          </a:p>
          <a:p>
            <a:pPr marL="605070" lvl="1" indent="-285750">
              <a:buFontTx/>
              <a:buChar char="-"/>
            </a:pPr>
            <a:r>
              <a:rPr lang="en-GB" dirty="0" err="1" smtClean="0"/>
              <a:t>Hirtle</a:t>
            </a:r>
            <a:r>
              <a:rPr lang="en-GB" dirty="0" smtClean="0"/>
              <a:t> (2007) finds limited support for the idea that banks increase the supply of credit through credit derivatives</a:t>
            </a:r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373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57389"/>
            <a:ext cx="8496000" cy="576000"/>
          </a:xfrm>
        </p:spPr>
        <p:txBody>
          <a:bodyPr anchor="ctr"/>
          <a:lstStyle/>
          <a:p>
            <a:r>
              <a:rPr lang="en-GB" dirty="0" smtClean="0"/>
              <a:t>Data and Variable Creation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smtClean="0"/>
              <a:t>29 November 2016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GB" dirty="0" smtClean="0"/>
              <a:t>Page </a:t>
            </a:r>
            <a:fld id="{795659D1-D435-4DC4-B545-657E7139435F}" type="slidenum">
              <a:rPr lang="en-GB" smtClean="0"/>
              <a:pPr/>
              <a:t>5</a:t>
            </a:fld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dirty="0"/>
              <a:t>Who do borrowers borrow from?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84077" y="908720"/>
            <a:ext cx="8552419" cy="4929711"/>
          </a:xfrm>
        </p:spPr>
        <p:txBody>
          <a:bodyPr>
            <a:noAutofit/>
          </a:bodyPr>
          <a:lstStyle/>
          <a:p>
            <a:r>
              <a:rPr lang="en-GB" b="1" dirty="0" smtClean="0"/>
              <a:t>Data: </a:t>
            </a:r>
            <a:r>
              <a:rPr lang="en-GB" dirty="0"/>
              <a:t>German credit </a:t>
            </a:r>
            <a:r>
              <a:rPr lang="en-GB" dirty="0" smtClean="0"/>
              <a:t>register (</a:t>
            </a:r>
            <a:r>
              <a:rPr lang="en-GB" dirty="0" err="1" smtClean="0"/>
              <a:t>MiMiK</a:t>
            </a:r>
            <a:r>
              <a:rPr lang="en-GB" dirty="0" smtClean="0"/>
              <a:t>), Q3 2008 </a:t>
            </a:r>
            <a:r>
              <a:rPr lang="en-GB" dirty="0"/>
              <a:t>– </a:t>
            </a:r>
            <a:r>
              <a:rPr lang="en-GB" dirty="0" smtClean="0"/>
              <a:t>Q4 2013 </a:t>
            </a:r>
            <a:r>
              <a:rPr lang="en-GB" dirty="0"/>
              <a:t>(22 </a:t>
            </a:r>
            <a:r>
              <a:rPr lang="en-GB" dirty="0" smtClean="0"/>
              <a:t>quarters)</a:t>
            </a:r>
          </a:p>
          <a:p>
            <a:pPr marL="605070" lvl="1" indent="-285750">
              <a:spcAft>
                <a:spcPts val="1800"/>
              </a:spcAft>
              <a:buFontTx/>
              <a:buChar char="-"/>
            </a:pPr>
            <a:r>
              <a:rPr lang="de-DE" dirty="0"/>
              <a:t>Information on </a:t>
            </a:r>
            <a:r>
              <a:rPr lang="de-DE" dirty="0" err="1"/>
              <a:t>quarter</a:t>
            </a:r>
            <a:r>
              <a:rPr lang="de-DE" dirty="0"/>
              <a:t> </a:t>
            </a:r>
            <a:r>
              <a:rPr lang="de-DE" dirty="0" err="1" smtClean="0"/>
              <a:t>level</a:t>
            </a:r>
            <a:r>
              <a:rPr lang="de-DE" dirty="0" smtClean="0"/>
              <a:t>: EAD, PD, </a:t>
            </a:r>
            <a:r>
              <a:rPr lang="de-DE" dirty="0" err="1" smtClean="0"/>
              <a:t>written</a:t>
            </a:r>
            <a:r>
              <a:rPr lang="de-DE" dirty="0" smtClean="0"/>
              <a:t> derivatives, </a:t>
            </a:r>
            <a:r>
              <a:rPr lang="de-DE" dirty="0" err="1" smtClean="0"/>
              <a:t>relationship</a:t>
            </a:r>
            <a:r>
              <a:rPr lang="de-DE" dirty="0" smtClean="0"/>
              <a:t> </a:t>
            </a:r>
            <a:r>
              <a:rPr lang="de-DE" dirty="0" err="1" smtClean="0"/>
              <a:t>length</a:t>
            </a:r>
            <a:endParaRPr lang="en-GB" dirty="0"/>
          </a:p>
          <a:p>
            <a:r>
              <a:rPr lang="en-GB" b="1" dirty="0" smtClean="0"/>
              <a:t>Filters to the dataset</a:t>
            </a:r>
            <a:r>
              <a:rPr lang="en-GB" dirty="0" smtClean="0"/>
              <a:t>: Elimination of all…</a:t>
            </a:r>
          </a:p>
          <a:p>
            <a:pPr marL="605070" lvl="1" indent="-285750">
              <a:buFontTx/>
              <a:buChar char="-"/>
            </a:pPr>
            <a:r>
              <a:rPr lang="en-GB" dirty="0" smtClean="0">
                <a:sym typeface="Wingdings" panose="05000000000000000000" pitchFamily="2" charset="2"/>
              </a:rPr>
              <a:t>Non IRB banks</a:t>
            </a:r>
          </a:p>
          <a:p>
            <a:pPr marL="605070" lvl="1" indent="-285750">
              <a:buFontTx/>
              <a:buChar char="-"/>
            </a:pPr>
            <a:r>
              <a:rPr lang="en-GB" dirty="0"/>
              <a:t>B</a:t>
            </a:r>
            <a:r>
              <a:rPr lang="en-GB" dirty="0" smtClean="0"/>
              <a:t>orrowers from the financial institutions sector </a:t>
            </a:r>
            <a:r>
              <a:rPr lang="en-GB" dirty="0" smtClean="0">
                <a:sym typeface="Wingdings" panose="05000000000000000000" pitchFamily="2" charset="2"/>
              </a:rPr>
              <a:t> focus on real economy</a:t>
            </a:r>
          </a:p>
          <a:p>
            <a:pPr marL="605070" lvl="1" indent="-285750">
              <a:buFontTx/>
              <a:buChar char="-"/>
            </a:pPr>
            <a:r>
              <a:rPr lang="en-GB" dirty="0"/>
              <a:t>B</a:t>
            </a:r>
            <a:r>
              <a:rPr lang="en-GB" dirty="0" smtClean="0"/>
              <a:t>orrowers that  have only a single bank-relationship</a:t>
            </a:r>
          </a:p>
          <a:p>
            <a:pPr marL="605070" lvl="1" indent="-285750">
              <a:buFontTx/>
              <a:buChar char="-"/>
            </a:pPr>
            <a:r>
              <a:rPr lang="en-GB" dirty="0"/>
              <a:t>D</a:t>
            </a:r>
            <a:r>
              <a:rPr lang="en-GB" dirty="0" smtClean="0"/>
              <a:t>efaulted borrowers</a:t>
            </a:r>
          </a:p>
          <a:p>
            <a:pPr marL="605070" lvl="1" indent="-285750">
              <a:spcAft>
                <a:spcPts val="1800"/>
              </a:spcAft>
              <a:buFontTx/>
              <a:buChar char="-"/>
            </a:pPr>
            <a:r>
              <a:rPr lang="en-GB" dirty="0"/>
              <a:t>B</a:t>
            </a:r>
            <a:r>
              <a:rPr lang="en-GB" dirty="0" smtClean="0"/>
              <a:t>orrowers-quarter combinations where the borrower was assigned a PD of less than 0.03%</a:t>
            </a:r>
            <a:endParaRPr lang="en-GB" b="1" dirty="0" smtClean="0"/>
          </a:p>
          <a:p>
            <a:r>
              <a:rPr lang="en-GB" b="1" dirty="0" smtClean="0"/>
              <a:t>Dummy variables (1/0) </a:t>
            </a:r>
            <a:r>
              <a:rPr lang="en-GB" dirty="0" smtClean="0"/>
              <a:t>on bank-borrower-quarter level: Yes if …</a:t>
            </a:r>
          </a:p>
          <a:p>
            <a:pPr marL="605070" lvl="1" indent="-285750">
              <a:buFontTx/>
              <a:buChar char="-"/>
            </a:pPr>
            <a:r>
              <a:rPr lang="en-GB" u="sng" dirty="0" smtClean="0">
                <a:sym typeface="Wingdings" panose="05000000000000000000" pitchFamily="2" charset="2"/>
              </a:rPr>
              <a:t>Optimistic bank</a:t>
            </a:r>
            <a:r>
              <a:rPr lang="en-GB" dirty="0" smtClean="0">
                <a:sym typeface="Wingdings" panose="05000000000000000000" pitchFamily="2" charset="2"/>
              </a:rPr>
              <a:t>: assigned PD is lower than the average </a:t>
            </a:r>
            <a:endParaRPr lang="en-GB" dirty="0">
              <a:sym typeface="Wingdings" panose="05000000000000000000" pitchFamily="2" charset="2"/>
            </a:endParaRPr>
          </a:p>
          <a:p>
            <a:pPr marL="605070" lvl="1" indent="-285750">
              <a:buFontTx/>
              <a:buChar char="-"/>
            </a:pPr>
            <a:r>
              <a:rPr lang="en-GB" u="sng" dirty="0" smtClean="0">
                <a:sym typeface="Wingdings" panose="05000000000000000000" pitchFamily="2" charset="2"/>
              </a:rPr>
              <a:t>High exposure</a:t>
            </a:r>
            <a:r>
              <a:rPr lang="en-GB" dirty="0" smtClean="0">
                <a:sym typeface="Wingdings" panose="05000000000000000000" pitchFamily="2" charset="2"/>
              </a:rPr>
              <a:t>: exposure is higher than the average</a:t>
            </a:r>
            <a:endParaRPr lang="en-GB" dirty="0">
              <a:sym typeface="Wingdings" panose="05000000000000000000" pitchFamily="2" charset="2"/>
            </a:endParaRPr>
          </a:p>
          <a:p>
            <a:pPr marL="605070" lvl="1" indent="-285750">
              <a:buFontTx/>
              <a:buChar char="-"/>
            </a:pPr>
            <a:r>
              <a:rPr lang="en-GB" u="sng" dirty="0" smtClean="0">
                <a:sym typeface="Wingdings" panose="05000000000000000000" pitchFamily="2" charset="2"/>
              </a:rPr>
              <a:t>Relationship length</a:t>
            </a:r>
            <a:r>
              <a:rPr lang="en-GB" dirty="0" smtClean="0">
                <a:sym typeface="Wingdings" panose="05000000000000000000" pitchFamily="2" charset="2"/>
              </a:rPr>
              <a:t>: the relationship length is larger than the average </a:t>
            </a:r>
            <a:endParaRPr lang="en-GB" dirty="0">
              <a:sym typeface="Wingdings" panose="05000000000000000000" pitchFamily="2" charset="2"/>
            </a:endParaRPr>
          </a:p>
          <a:p>
            <a:pPr marL="605070" lvl="1" indent="-285750">
              <a:buFontTx/>
              <a:buChar char="-"/>
            </a:pPr>
            <a:r>
              <a:rPr lang="en-GB" u="sng" dirty="0">
                <a:sym typeface="Wingdings" panose="05000000000000000000" pitchFamily="2" charset="2"/>
              </a:rPr>
              <a:t>Relationship </a:t>
            </a:r>
            <a:r>
              <a:rPr lang="en-GB" u="sng" dirty="0" smtClean="0">
                <a:sym typeface="Wingdings" panose="05000000000000000000" pitchFamily="2" charset="2"/>
              </a:rPr>
              <a:t>derivative</a:t>
            </a:r>
            <a:r>
              <a:rPr lang="en-GB" dirty="0" smtClean="0">
                <a:sym typeface="Wingdings" panose="05000000000000000000" pitchFamily="2" charset="2"/>
              </a:rPr>
              <a:t>: bank has a written derivate for the loan</a:t>
            </a:r>
            <a:endParaRPr lang="en-GB" dirty="0">
              <a:sym typeface="Wingdings" panose="05000000000000000000" pitchFamily="2" charset="2"/>
            </a:endParaRPr>
          </a:p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93683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57389"/>
            <a:ext cx="8496000" cy="576000"/>
          </a:xfrm>
        </p:spPr>
        <p:txBody>
          <a:bodyPr anchor="ctr"/>
          <a:lstStyle/>
          <a:p>
            <a:r>
              <a:rPr lang="en-GB" dirty="0" smtClean="0"/>
              <a:t>Descriptive Statistics: Bank-Borrower Statistics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smtClean="0"/>
              <a:t>29 November 2016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GB" dirty="0" smtClean="0"/>
              <a:t>Page </a:t>
            </a:r>
            <a:fld id="{795659D1-D435-4DC4-B545-657E7139435F}" type="slidenum">
              <a:rPr lang="en-GB" smtClean="0"/>
              <a:pPr/>
              <a:t>6</a:t>
            </a:fld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dirty="0"/>
              <a:t>Who do borrowers borrow from?</a:t>
            </a:r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079657"/>
              </p:ext>
            </p:extLst>
          </p:nvPr>
        </p:nvGraphicFramePr>
        <p:xfrm>
          <a:off x="395536" y="1052736"/>
          <a:ext cx="8424935" cy="468052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452843"/>
                <a:gridCol w="1243023"/>
                <a:gridCol w="1243023"/>
                <a:gridCol w="1243023"/>
                <a:gridCol w="1243023"/>
              </a:tblGrid>
              <a:tr h="5200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Variable</a:t>
                      </a:r>
                      <a:endParaRPr lang="en-GB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Unit</a:t>
                      </a:r>
                      <a:endParaRPr lang="en-GB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N</a:t>
                      </a:r>
                      <a:endParaRPr lang="en-GB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Mean</a:t>
                      </a:r>
                      <a:endParaRPr lang="en-GB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Median</a:t>
                      </a:r>
                      <a:endParaRPr lang="en-GB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058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Borrower characteristics</a:t>
                      </a:r>
                      <a:endParaRPr lang="en-GB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200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Borrower loan volume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EUR </a:t>
                      </a:r>
                      <a:r>
                        <a:rPr lang="en-US" sz="1800" dirty="0" err="1">
                          <a:effectLst/>
                        </a:rPr>
                        <a:t>mn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175,393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38.46</a:t>
                      </a:r>
                      <a:endParaRPr lang="en-GB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12.75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</a:tr>
              <a:tr h="5200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Bank relationships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Number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175,393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2.73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/>
                </a:tc>
              </a:tr>
              <a:tr h="5200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Dispersion PD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Percent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175,393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1.33%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0.38%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058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Bank characteristics</a:t>
                      </a:r>
                      <a:endParaRPr lang="en-GB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200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Borrower relationships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Number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830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577.01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311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058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Bank-borrower </a:t>
                      </a:r>
                      <a:r>
                        <a:rPr lang="en-US" sz="1800" b="1" dirty="0">
                          <a:effectLst/>
                        </a:rPr>
                        <a:t>characteristics</a:t>
                      </a:r>
                      <a:endParaRPr lang="en-GB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200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PD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Percent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478,916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1.66%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0.59%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72" marR="59272" marT="0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hteck 8"/>
          <p:cNvSpPr/>
          <p:nvPr/>
        </p:nvSpPr>
        <p:spPr>
          <a:xfrm>
            <a:off x="6300192" y="2636960"/>
            <a:ext cx="1296144" cy="43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hteck 9"/>
          <p:cNvSpPr/>
          <p:nvPr/>
        </p:nvSpPr>
        <p:spPr>
          <a:xfrm>
            <a:off x="6300192" y="4187180"/>
            <a:ext cx="1296144" cy="43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75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57389"/>
            <a:ext cx="8496000" cy="576000"/>
          </a:xfrm>
        </p:spPr>
        <p:txBody>
          <a:bodyPr anchor="ctr"/>
          <a:lstStyle/>
          <a:p>
            <a:r>
              <a:rPr lang="en-GB" dirty="0" smtClean="0"/>
              <a:t>Descriptive Statistics: New Loans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smtClean="0"/>
              <a:t>29 November 2016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GB" dirty="0" smtClean="0"/>
              <a:t>Page </a:t>
            </a:r>
            <a:fld id="{795659D1-D435-4DC4-B545-657E7139435F}" type="slidenum">
              <a:rPr lang="en-GB" smtClean="0"/>
              <a:pPr/>
              <a:t>7</a:t>
            </a:fld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dirty="0"/>
              <a:t>Who do borrowers borrow from?</a:t>
            </a:r>
          </a:p>
        </p:txBody>
      </p:sp>
      <p:graphicFrame>
        <p:nvGraphicFramePr>
          <p:cNvPr id="3" name="Diagramm 2"/>
          <p:cNvGraphicFramePr/>
          <p:nvPr>
            <p:extLst>
              <p:ext uri="{D42A27DB-BD31-4B8C-83A1-F6EECF244321}">
                <p14:modId xmlns:p14="http://schemas.microsoft.com/office/powerpoint/2010/main" val="1663145844"/>
              </p:ext>
            </p:extLst>
          </p:nvPr>
        </p:nvGraphicFramePr>
        <p:xfrm>
          <a:off x="395536" y="1556791"/>
          <a:ext cx="8496944" cy="46805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1043608" y="1052736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u="sng" dirty="0" smtClean="0"/>
              <a:t>Average change in loan volume (positive changes only)</a:t>
            </a:r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310696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57389"/>
            <a:ext cx="8496000" cy="576000"/>
          </a:xfrm>
        </p:spPr>
        <p:txBody>
          <a:bodyPr anchor="ctr"/>
          <a:lstStyle/>
          <a:p>
            <a:r>
              <a:rPr lang="en-GB" dirty="0" smtClean="0"/>
              <a:t>Empirical Design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smtClean="0"/>
              <a:t>29 November 2016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GB" dirty="0" smtClean="0"/>
              <a:t>Page </a:t>
            </a:r>
            <a:fld id="{795659D1-D435-4DC4-B545-657E7139435F}" type="slidenum">
              <a:rPr lang="en-GB" smtClean="0"/>
              <a:pPr/>
              <a:t>8</a:t>
            </a:fld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dirty="0"/>
              <a:t>Who do borrowers borrow from?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 Placeholder 2"/>
              <p:cNvSpPr>
                <a:spLocks noGrp="1"/>
              </p:cNvSpPr>
              <p:nvPr>
                <p:ph type="body" sz="quarter" idx="15"/>
              </p:nvPr>
            </p:nvSpPr>
            <p:spPr>
              <a:xfrm>
                <a:off x="484078" y="1052737"/>
                <a:ext cx="8408402" cy="4785694"/>
              </a:xfrm>
            </p:spPr>
            <p:txBody>
              <a:bodyPr>
                <a:noAutofit/>
              </a:bodyPr>
              <a:lstStyle/>
              <a:p>
                <a:pPr marL="0" lvl="1"/>
                <a:r>
                  <a:rPr lang="en-GB" b="1" dirty="0" smtClean="0"/>
                  <a:t>Baseline regression</a:t>
                </a:r>
                <a:r>
                  <a:rPr lang="en-GB" dirty="0" smtClean="0"/>
                  <a:t> (</a:t>
                </a:r>
                <a:r>
                  <a:rPr lang="en-GB" dirty="0"/>
                  <a:t>estimated </a:t>
                </a:r>
                <a:r>
                  <a:rPr lang="en-GB" dirty="0" smtClean="0"/>
                  <a:t>with/without FE) </a:t>
                </a:r>
                <a:r>
                  <a:rPr lang="en-GB" b="1" dirty="0" smtClean="0"/>
                  <a:t>:</a:t>
                </a:r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  <a:ea typeface="Cambria Math"/>
                        </a:rPr>
                        <m:t>∆</m:t>
                      </m:r>
                      <m:func>
                        <m:funcPr>
                          <m:ctrlPr>
                            <a:rPr lang="en-GB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  <a:ea typeface="Cambria Math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  <a:ea typeface="Cambria Math"/>
                                </a:rPr>
                                <m:t>𝐿𝑜𝑎𝑛</m:t>
                              </m:r>
                              <m:r>
                                <a:rPr lang="en-GB" b="0" i="1" smtClean="0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/>
                                  <a:ea typeface="Cambria Math"/>
                                </a:rPr>
                                <m:t>𝑉𝑜𝑙𝑢𝑚𝑒</m:t>
                              </m:r>
                            </m:e>
                          </m:d>
                        </m:e>
                      </m:func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GB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b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en-GB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b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en-GB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𝑂𝑝𝑡𝑖𝑚𝑖𝑠𝑡𝑖𝑐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𝐵𝑎𝑛𝑘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𝐷𝑢𝑚𝑚𝑦</m:t>
                          </m:r>
                        </m:e>
                        <m:sub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𝑏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GB" b="0" i="1" dirty="0" smtClean="0">
                  <a:latin typeface="Cambria Math"/>
                  <a:ea typeface="Cambria Math"/>
                </a:endParaRPr>
              </a:p>
              <a:p>
                <a:pPr marL="849600" lvl="5" indent="0">
                  <a:buNone/>
                </a:pPr>
                <a:r>
                  <a:rPr lang="en-GB" dirty="0">
                    <a:ea typeface="Cambria Math"/>
                  </a:rPr>
                  <a:t>	</a:t>
                </a:r>
                <a:r>
                  <a:rPr lang="en-GB" dirty="0" smtClean="0">
                    <a:ea typeface="Cambria Math"/>
                  </a:rPr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   + 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en-GB" b="0" i="1" smtClean="0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en-GB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  <a:ea typeface="Cambria Math"/>
                          </a:rPr>
                          <m:t>𝐻𝑖𝑔h</m:t>
                        </m:r>
                        <m:r>
                          <a:rPr lang="en-GB" i="1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GB" i="1">
                            <a:latin typeface="Cambria Math"/>
                            <a:ea typeface="Cambria Math"/>
                          </a:rPr>
                          <m:t>𝐸𝑥𝑝𝑜𝑠𝑢𝑟𝑒</m:t>
                        </m:r>
                        <m:r>
                          <a:rPr lang="en-GB" i="1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𝐵𝑎𝑛𝑘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GB" i="1">
                            <a:latin typeface="Cambria Math"/>
                            <a:ea typeface="Cambria Math"/>
                          </a:rPr>
                          <m:t>𝐷𝑢𝑚𝑚𝑦</m:t>
                        </m:r>
                      </m:e>
                      <m:sub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𝑏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𝑡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−1</m:t>
                        </m:r>
                      </m:sub>
                    </m:sSub>
                  </m:oMath>
                </a14:m>
                <a:endParaRPr lang="en-GB" b="0" i="1" dirty="0" smtClean="0">
                  <a:latin typeface="Cambria Math"/>
                  <a:ea typeface="Cambria Math"/>
                </a:endParaRPr>
              </a:p>
              <a:p>
                <a:pPr marL="849600" lvl="5" indent="0">
                  <a:buNone/>
                </a:pPr>
                <a:r>
                  <a:rPr lang="en-GB" b="0" dirty="0" smtClean="0">
                    <a:ea typeface="Cambria Math"/>
                  </a:rPr>
                  <a:t>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  <a:ea typeface="Cambria Math"/>
                          </a:rPr>
                          <m:t>   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en-GB" i="1">
                            <a:latin typeface="Cambria Math"/>
                            <a:ea typeface="Cambria Math"/>
                          </a:rPr>
                          <m:t>  </m:t>
                        </m:r>
                        <m:r>
                          <a:rPr lang="en-GB" i="1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  <m:r>
                      <a:rPr lang="en-GB" i="1" smtClean="0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en-GB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  <a:ea typeface="Cambria Math"/>
                          </a:rPr>
                          <m:t>𝑅𝑒𝑙𝑎𝑡𝑖𝑜𝑛𝑠h𝑖𝑝</m:t>
                        </m:r>
                        <m:r>
                          <a:rPr lang="en-GB" i="1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𝐿𝑒𝑛𝑔𝑡h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GB" i="1">
                            <a:latin typeface="Cambria Math"/>
                            <a:ea typeface="Cambria Math"/>
                          </a:rPr>
                          <m:t>𝐷𝑢𝑚𝑚𝑦</m:t>
                        </m:r>
                      </m:e>
                      <m:sub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𝑏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𝑡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−1</m:t>
                        </m:r>
                      </m:sub>
                    </m:sSub>
                  </m:oMath>
                </a14:m>
                <a:endParaRPr lang="en-GB" b="0" i="1" dirty="0" smtClean="0">
                  <a:latin typeface="Cambria Math"/>
                  <a:ea typeface="Cambria Math"/>
                </a:endParaRPr>
              </a:p>
              <a:p>
                <a:pPr marL="849600" lvl="5" indent="0">
                  <a:buNone/>
                </a:pPr>
                <a:r>
                  <a:rPr lang="en-GB" b="0" dirty="0" smtClean="0">
                    <a:ea typeface="Cambria Math"/>
                  </a:rPr>
                  <a:t>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  <a:ea typeface="Cambria Math"/>
                          </a:rPr>
                          <m:t>   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en-GB" i="1">
                            <a:latin typeface="Cambria Math"/>
                            <a:ea typeface="Cambria Math"/>
                          </a:rPr>
                          <m:t>   </m:t>
                        </m:r>
                        <m:r>
                          <a:rPr lang="en-GB" i="1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4</m:t>
                        </m:r>
                      </m:sub>
                    </m:sSub>
                    <m:r>
                      <a:rPr lang="en-GB" i="1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en-GB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𝑅𝑒𝑙𝑎𝑡𝑖𝑜𝑛𝑠h𝑖𝑝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𝐷𝑒𝑟𝑖𝑣𝑎𝑡𝑖𝑣𝑒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𝐷𝑢𝑚𝑚𝑦</m:t>
                        </m:r>
                      </m:e>
                      <m:sub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𝑏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𝑡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−1</m:t>
                        </m:r>
                      </m:sub>
                    </m:sSub>
                  </m:oMath>
                </a14:m>
                <a:endParaRPr lang="en-GB" i="1" dirty="0" smtClean="0">
                  <a:latin typeface="Cambria Math"/>
                  <a:ea typeface="Cambria Math"/>
                </a:endParaRPr>
              </a:p>
              <a:p>
                <a:pPr marL="849600" lvl="5" indent="0">
                  <a:spcAft>
                    <a:spcPts val="600"/>
                  </a:spcAft>
                  <a:buNone/>
                </a:pPr>
                <a:r>
                  <a:rPr lang="en-GB" dirty="0" smtClean="0">
                    <a:ea typeface="Cambria Math"/>
                  </a:rPr>
                  <a:t>			 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GB" i="1"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en-GB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GB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/>
                                <a:ea typeface="Cambria Math"/>
                              </a:rPr>
                              <m:t> </m:t>
                            </m:r>
                            <m:r>
                              <a:rPr lang="en-GB" i="1">
                                <a:latin typeface="Cambria Math"/>
                                <a:ea typeface="Cambria Math"/>
                              </a:rPr>
                              <m:t>𝐹𝐸</m:t>
                            </m:r>
                          </m:e>
                          <m:sub>
                            <m:r>
                              <a:rPr lang="en-GB" i="1">
                                <a:latin typeface="Cambria Math"/>
                                <a:ea typeface="Cambria Math"/>
                              </a:rPr>
                              <m:t>𝑖</m:t>
                            </m:r>
                            <m:r>
                              <a:rPr lang="en-GB" i="1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en-GB" i="1">
                                <a:latin typeface="Cambria Math"/>
                                <a:ea typeface="Cambria Math"/>
                              </a:rPr>
                              <m:t>𝑡</m:t>
                            </m:r>
                          </m:sub>
                        </m:sSub>
                        <m:r>
                          <a:rPr lang="en-GB" i="1">
                            <a:latin typeface="Cambria Math"/>
                            <a:ea typeface="Cambria Math"/>
                          </a:rPr>
                          <m:t>+ </m:t>
                        </m:r>
                        <m:sSub>
                          <m:sSubPr>
                            <m:ctrlPr>
                              <a:rPr lang="en-GB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/>
                                <a:ea typeface="Cambria Math"/>
                              </a:rPr>
                              <m:t>𝐹𝐸</m:t>
                            </m:r>
                          </m:e>
                          <m:sub>
                            <m:r>
                              <a:rPr lang="en-GB" i="1">
                                <a:latin typeface="Cambria Math"/>
                                <a:ea typeface="Cambria Math"/>
                              </a:rPr>
                              <m:t>𝑏</m:t>
                            </m:r>
                            <m:r>
                              <a:rPr lang="en-GB" i="1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en-GB" i="1">
                                <a:latin typeface="Cambria Math"/>
                                <a:ea typeface="Cambria Math"/>
                              </a:rPr>
                              <m:t>𝑡</m:t>
                            </m:r>
                          </m:sub>
                        </m:sSub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)</m:t>
                        </m:r>
                        <m:r>
                          <a:rPr lang="en-GB" i="1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en-GB" i="1">
                            <a:latin typeface="Cambria Math"/>
                            <a:ea typeface="Cambria Math"/>
                          </a:rPr>
                          <m:t>𝜀</m:t>
                        </m:r>
                      </m:e>
                      <m:sub>
                        <m:r>
                          <a:rPr lang="en-GB" i="1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en-GB" i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GB" i="1">
                            <a:latin typeface="Cambria Math"/>
                            <a:ea typeface="Cambria Math"/>
                          </a:rPr>
                          <m:t>𝑏</m:t>
                        </m:r>
                        <m:r>
                          <a:rPr lang="en-GB" i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GB" i="1">
                            <a:latin typeface="Cambria Math"/>
                            <a:ea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GB" dirty="0" smtClean="0"/>
                  <a:t>			</a:t>
                </a:r>
              </a:p>
              <a:p>
                <a:r>
                  <a:rPr lang="en-GB" b="1" dirty="0" smtClean="0"/>
                  <a:t>Increase / decrease in loan volume:</a:t>
                </a:r>
              </a:p>
              <a:p>
                <a:pPr lvl="1">
                  <a:spcAft>
                    <a:spcPts val="600"/>
                  </a:spcAft>
                </a:pPr>
                <a:r>
                  <a:rPr lang="en-GB" dirty="0" smtClean="0"/>
                  <a:t>Baseline Regression conditional on an </a:t>
                </a:r>
                <a:r>
                  <a:rPr lang="en-GB" smtClean="0"/>
                  <a:t>increase </a:t>
                </a:r>
                <a:r>
                  <a:rPr lang="en-GB" smtClean="0"/>
                  <a:t>in </a:t>
                </a:r>
                <a:r>
                  <a:rPr lang="en-GB" dirty="0" smtClean="0"/>
                  <a:t>loan volume</a:t>
                </a:r>
              </a:p>
              <a:p>
                <a:r>
                  <a:rPr lang="en-GB" b="1" dirty="0" smtClean="0"/>
                  <a:t>Distinction of extensive and intensive margin:</a:t>
                </a:r>
                <a:endParaRPr lang="en-GB" b="1" dirty="0"/>
              </a:p>
              <a:p>
                <a:pPr lvl="1">
                  <a:spcAft>
                    <a:spcPts val="600"/>
                  </a:spcAft>
                </a:pPr>
                <a:r>
                  <a:rPr lang="en-GB" u="sng" dirty="0" smtClean="0"/>
                  <a:t>Extensive</a:t>
                </a:r>
                <a:r>
                  <a:rPr lang="en-GB" dirty="0" smtClean="0"/>
                  <a:t>: regression of New Loan Dummy on explanatory variable from baseline (</a:t>
                </a:r>
                <a:r>
                  <a:rPr lang="en-GB" dirty="0" smtClean="0">
                    <a:sym typeface="Wingdings" panose="05000000000000000000" pitchFamily="2" charset="2"/>
                  </a:rPr>
                  <a:t>Grant loan: Yes/No); </a:t>
                </a:r>
                <a:r>
                  <a:rPr lang="en-GB" u="sng" dirty="0" smtClean="0"/>
                  <a:t>Intensive</a:t>
                </a:r>
                <a:r>
                  <a:rPr lang="en-GB" dirty="0" smtClean="0"/>
                  <a:t>: baseline regression on the subset of new loans (</a:t>
                </a:r>
                <a:r>
                  <a:rPr lang="en-GB" dirty="0" smtClean="0">
                    <a:sym typeface="Wingdings" panose="05000000000000000000" pitchFamily="2" charset="2"/>
                  </a:rPr>
                  <a:t>loan volume</a:t>
                </a:r>
                <a:r>
                  <a:rPr lang="en-GB" dirty="0" smtClean="0"/>
                  <a:t>)</a:t>
                </a:r>
                <a:endParaRPr lang="en-GB" dirty="0"/>
              </a:p>
              <a:p>
                <a:r>
                  <a:rPr lang="en-GB" b="1" dirty="0" smtClean="0"/>
                  <a:t>Credit growth:</a:t>
                </a:r>
              </a:p>
              <a:p>
                <a:pPr lvl="1"/>
                <a:r>
                  <a:rPr lang="en-GB" dirty="0"/>
                  <a:t>Baseline Regression </a:t>
                </a:r>
                <a:r>
                  <a:rPr lang="en-GB" dirty="0" smtClean="0"/>
                  <a:t>conditional on credit growth or credit contraction</a:t>
                </a:r>
              </a:p>
              <a:p>
                <a:pPr lvl="1"/>
                <a:endParaRPr lang="en-GB" dirty="0" smtClean="0"/>
              </a:p>
            </p:txBody>
          </p:sp>
        </mc:Choice>
        <mc:Fallback>
          <p:sp>
            <p:nvSpPr>
              <p:cNvPr id="7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5"/>
              </p:nvPr>
            </p:nvSpPr>
            <p:spPr>
              <a:xfrm>
                <a:off x="484078" y="1052737"/>
                <a:ext cx="8408402" cy="4785694"/>
              </a:xfrm>
              <a:blipFill rotWithShape="1">
                <a:blip r:embed="rId3"/>
                <a:stretch>
                  <a:fillRect l="-580" t="-637" r="-362" b="-14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348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57389"/>
            <a:ext cx="8496000" cy="576000"/>
          </a:xfrm>
        </p:spPr>
        <p:txBody>
          <a:bodyPr anchor="ctr"/>
          <a:lstStyle/>
          <a:p>
            <a:r>
              <a:rPr lang="en-GB" dirty="0" smtClean="0"/>
              <a:t>Results: Baseline Regressions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dirty="0" smtClean="0"/>
              <a:t>29 November 2016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GB" dirty="0" smtClean="0"/>
              <a:t>Page </a:t>
            </a:r>
            <a:fld id="{795659D1-D435-4DC4-B545-657E7139435F}" type="slidenum">
              <a:rPr lang="en-GB" smtClean="0"/>
              <a:pPr/>
              <a:t>9</a:t>
            </a:fld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>
          <a:xfrm>
            <a:off x="467544" y="6075312"/>
            <a:ext cx="8119630" cy="162000"/>
          </a:xfrm>
        </p:spPr>
        <p:txBody>
          <a:bodyPr/>
          <a:lstStyle/>
          <a:p>
            <a:r>
              <a:rPr lang="en-GB" dirty="0"/>
              <a:t>Who do borrowers borrow from?</a:t>
            </a: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254929"/>
              </p:ext>
            </p:extLst>
          </p:nvPr>
        </p:nvGraphicFramePr>
        <p:xfrm>
          <a:off x="1254858" y="1058448"/>
          <a:ext cx="6990627" cy="4320483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119742"/>
                <a:gridCol w="1290295"/>
                <a:gridCol w="1290295"/>
                <a:gridCol w="1290295"/>
              </a:tblGrid>
              <a:tr h="8065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8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+mj-lt"/>
                        </a:rPr>
                        <a:t>Increase in loan </a:t>
                      </a:r>
                      <a:r>
                        <a:rPr lang="en-GB" sz="1800" noProof="0" dirty="0" err="1" smtClean="0">
                          <a:effectLst/>
                          <a:latin typeface="+mj-lt"/>
                        </a:rPr>
                        <a:t>vol</a:t>
                      </a:r>
                      <a:r>
                        <a:rPr lang="en-GB" sz="1800" noProof="0" dirty="0" smtClean="0">
                          <a:effectLst/>
                          <a:latin typeface="+mj-lt"/>
                        </a:rPr>
                        <a:t> </a:t>
                      </a:r>
                      <a:endParaRPr lang="en-GB" sz="18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+mj-lt"/>
                        </a:rPr>
                        <a:t>Increase </a:t>
                      </a:r>
                      <a:br>
                        <a:rPr lang="en-GB" sz="1800" noProof="0" dirty="0" smtClean="0">
                          <a:effectLst/>
                          <a:latin typeface="+mj-lt"/>
                        </a:rPr>
                      </a:br>
                      <a:r>
                        <a:rPr lang="en-GB" sz="1800" noProof="0" dirty="0" smtClean="0">
                          <a:effectLst/>
                          <a:latin typeface="+mj-lt"/>
                        </a:rPr>
                        <a:t>&gt; 10%</a:t>
                      </a:r>
                      <a:endParaRPr lang="en-GB" sz="18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+mj-lt"/>
                        </a:rPr>
                        <a:t>Increase </a:t>
                      </a:r>
                      <a:br>
                        <a:rPr lang="en-GB" sz="1800" noProof="0" dirty="0" smtClean="0">
                          <a:effectLst/>
                          <a:latin typeface="+mj-lt"/>
                        </a:rPr>
                      </a:br>
                      <a:r>
                        <a:rPr lang="en-GB" sz="1800" noProof="0" dirty="0" smtClean="0">
                          <a:effectLst/>
                          <a:latin typeface="+mj-lt"/>
                        </a:rPr>
                        <a:t>&gt; 20%</a:t>
                      </a:r>
                      <a:endParaRPr lang="en-GB" sz="18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1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+mj-lt"/>
                        </a:rPr>
                        <a:t>Optimistic Bank</a:t>
                      </a:r>
                      <a:endParaRPr lang="en-GB" sz="18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+mj-lt"/>
                        </a:rPr>
                        <a:t>0.024***</a:t>
                      </a:r>
                      <a:endParaRPr lang="en-GB" sz="18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+mj-lt"/>
                        </a:rPr>
                        <a:t>0.037***</a:t>
                      </a:r>
                      <a:endParaRPr lang="en-GB" sz="18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+mj-lt"/>
                        </a:rPr>
                        <a:t>0.048***</a:t>
                      </a:r>
                      <a:endParaRPr lang="en-GB" sz="18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011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+mj-lt"/>
                        </a:rPr>
                        <a:t>High Exposure Bank</a:t>
                      </a:r>
                      <a:endParaRPr lang="en-GB" sz="18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+mj-lt"/>
                        </a:rPr>
                        <a:t>-0.131***</a:t>
                      </a:r>
                      <a:endParaRPr lang="en-GB" sz="18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+mj-lt"/>
                        </a:rPr>
                        <a:t>-0.226***</a:t>
                      </a:r>
                      <a:endParaRPr lang="en-GB" sz="18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+mj-lt"/>
                        </a:rPr>
                        <a:t>-0.276***</a:t>
                      </a:r>
                      <a:endParaRPr lang="en-GB" sz="18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011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+mj-lt"/>
                        </a:rPr>
                        <a:t>Relationship Length</a:t>
                      </a:r>
                      <a:endParaRPr lang="en-GB" sz="18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+mj-lt"/>
                        </a:rPr>
                        <a:t>0.019***</a:t>
                      </a:r>
                      <a:endParaRPr lang="en-GB" sz="18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+mj-lt"/>
                        </a:rPr>
                        <a:t>0.036***</a:t>
                      </a:r>
                      <a:endParaRPr lang="en-GB" sz="18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+mj-lt"/>
                        </a:rPr>
                        <a:t>0.048***</a:t>
                      </a:r>
                      <a:endParaRPr lang="en-GB" sz="18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011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+mj-lt"/>
                        </a:rPr>
                        <a:t>Relationship Derivative</a:t>
                      </a:r>
                      <a:endParaRPr lang="en-GB" sz="18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+mj-lt"/>
                        </a:rPr>
                        <a:t>0.068***</a:t>
                      </a:r>
                      <a:endParaRPr lang="en-GB" sz="18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+mj-lt"/>
                        </a:rPr>
                        <a:t>0.110***</a:t>
                      </a:r>
                      <a:endParaRPr lang="en-GB" sz="18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+mj-lt"/>
                        </a:rPr>
                        <a:t>0.138***</a:t>
                      </a:r>
                      <a:endParaRPr lang="en-GB" sz="18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+mj-lt"/>
                        </a:rPr>
                        <a:t>Observations</a:t>
                      </a:r>
                      <a:endParaRPr lang="en-GB" sz="18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+mj-lt"/>
                        </a:rPr>
                        <a:t>129,374</a:t>
                      </a:r>
                      <a:endParaRPr lang="en-GB" sz="18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+mj-lt"/>
                        </a:rPr>
                        <a:t>57,688</a:t>
                      </a:r>
                      <a:endParaRPr lang="en-GB" sz="18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+mj-lt"/>
                        </a:rPr>
                        <a:t>36,510</a:t>
                      </a:r>
                      <a:endParaRPr lang="en-GB" sz="18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957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+mj-lt"/>
                        </a:rPr>
                        <a:t>Adj. R-squared</a:t>
                      </a:r>
                      <a:endParaRPr lang="en-GB" sz="18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+mj-lt"/>
                        </a:rPr>
                        <a:t>0.14</a:t>
                      </a:r>
                      <a:endParaRPr lang="en-GB" sz="18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+mj-lt"/>
                        </a:rPr>
                        <a:t>0.13</a:t>
                      </a:r>
                      <a:endParaRPr lang="en-GB" sz="18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+mj-lt"/>
                        </a:rPr>
                        <a:t>0.13</a:t>
                      </a:r>
                      <a:endParaRPr lang="en-GB" sz="1800" noProof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900669" y="5503199"/>
            <a:ext cx="76328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 smtClean="0"/>
              <a:t>all regressions with borrower x quarter FEs and bank x quarter FEs</a:t>
            </a:r>
            <a:endParaRPr lang="en-GB" sz="1400" dirty="0"/>
          </a:p>
        </p:txBody>
      </p:sp>
      <p:sp>
        <p:nvSpPr>
          <p:cNvPr id="9" name="Rechteck 8"/>
          <p:cNvSpPr/>
          <p:nvPr/>
        </p:nvSpPr>
        <p:spPr>
          <a:xfrm>
            <a:off x="5653197" y="943007"/>
            <a:ext cx="1296144" cy="45365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030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Bk_Farbe">
  <a:themeElements>
    <a:clrScheme name="Scheuer1">
      <a:dk1>
        <a:sysClr val="windowText" lastClr="000000"/>
      </a:dk1>
      <a:lt1>
        <a:srgbClr val="FFFFFF"/>
      </a:lt1>
      <a:dk2>
        <a:srgbClr val="000000"/>
      </a:dk2>
      <a:lt2>
        <a:srgbClr val="9FA2A4"/>
      </a:lt2>
      <a:accent1>
        <a:srgbClr val="7C93C3"/>
      </a:accent1>
      <a:accent2>
        <a:srgbClr val="A1CCCD"/>
      </a:accent2>
      <a:accent3>
        <a:srgbClr val="C3CBC9"/>
      </a:accent3>
      <a:accent4>
        <a:srgbClr val="C2CB9A"/>
      </a:accent4>
      <a:accent5>
        <a:srgbClr val="EAC985"/>
      </a:accent5>
      <a:accent6>
        <a:srgbClr val="D496A0"/>
      </a:accent6>
      <a:hlink>
        <a:srgbClr val="7C93C3"/>
      </a:hlink>
      <a:folHlink>
        <a:srgbClr val="B0BEDB"/>
      </a:folHlink>
    </a:clrScheme>
    <a:fontScheme name="Bundesbank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1858</Words>
  <Application>Microsoft Office PowerPoint</Application>
  <PresentationFormat>On-screen Show (4:3)</PresentationFormat>
  <Paragraphs>436</Paragraphs>
  <Slides>23</Slides>
  <Notes>23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BBk_Farbe</vt:lpstr>
      <vt:lpstr>Document</vt:lpstr>
      <vt:lpstr>PowerPoint Presentation</vt:lpstr>
      <vt:lpstr>Motivation: Research Interest</vt:lpstr>
      <vt:lpstr>Motivation: An illustrative Example</vt:lpstr>
      <vt:lpstr>Determinants for Lending/Borrowing Decisions</vt:lpstr>
      <vt:lpstr>Data and Variable Creation</vt:lpstr>
      <vt:lpstr>Descriptive Statistics: Bank-Borrower Statistics</vt:lpstr>
      <vt:lpstr>Descriptive Statistics: New Loans</vt:lpstr>
      <vt:lpstr>Empirical Design</vt:lpstr>
      <vt:lpstr>Results: Baseline Regressions</vt:lpstr>
      <vt:lpstr>Results: Extensive versus Intensive Margin (Increase in log loan volume &gt; 20% (bank-borrow level))</vt:lpstr>
      <vt:lpstr>Results: Effect of Credit Market Conditions</vt:lpstr>
      <vt:lpstr>Conclusion</vt:lpstr>
      <vt:lpstr>Annex: Literature</vt:lpstr>
      <vt:lpstr>Annex: Description of Variables</vt:lpstr>
      <vt:lpstr>Annex: Summary Statistics (1/2)</vt:lpstr>
      <vt:lpstr>Annex: Summary Statistics (2/2)</vt:lpstr>
      <vt:lpstr>Annex: Correlations for Determinants of bank‘s lending decisions</vt:lpstr>
      <vt:lpstr>Annex: Change in Credit Volume (YoY in %)</vt:lpstr>
      <vt:lpstr>Annex: Determinants of Bank‘s Lending Decisions</vt:lpstr>
      <vt:lpstr>Annex: Increase versus Decrease in Loan Volume</vt:lpstr>
      <vt:lpstr>Annex: Extensive versus Intensive Margin</vt:lpstr>
      <vt:lpstr>Annex: The Effect of Credit Market Conditions</vt:lpstr>
      <vt:lpstr>Annex: Robustness Test - Median Sample Split</vt:lpstr>
    </vt:vector>
  </TitlesOfParts>
  <Company>Deutsche Bundesbank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Sebastian Ahlfeld</dc:creator>
  <cp:lastModifiedBy>Koziol, Philipp</cp:lastModifiedBy>
  <cp:revision>1060</cp:revision>
  <cp:lastPrinted>2016-11-28T13:58:22Z</cp:lastPrinted>
  <dcterms:created xsi:type="dcterms:W3CDTF">2011-09-19T07:17:23Z</dcterms:created>
  <dcterms:modified xsi:type="dcterms:W3CDTF">2016-11-29T04:28:45Z</dcterms:modified>
</cp:coreProperties>
</file>