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8"/>
  </p:notesMasterIdLst>
  <p:handoutMasterIdLst>
    <p:handoutMasterId r:id="rId9"/>
  </p:handoutMasterIdLst>
  <p:sldIdLst>
    <p:sldId id="304" r:id="rId2"/>
    <p:sldId id="299" r:id="rId3"/>
    <p:sldId id="305" r:id="rId4"/>
    <p:sldId id="306" r:id="rId5"/>
    <p:sldId id="307" r:id="rId6"/>
    <p:sldId id="30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606" autoAdjust="0"/>
    <p:restoredTop sz="94660"/>
  </p:normalViewPr>
  <p:slideViewPr>
    <p:cSldViewPr>
      <p:cViewPr>
        <p:scale>
          <a:sx n="80" d="100"/>
          <a:sy n="80" d="100"/>
        </p:scale>
        <p:origin x="-1301" y="-82"/>
      </p:cViewPr>
      <p:guideLst>
        <p:guide orient="horz" pos="832"/>
        <p:guide orient="horz" pos="436"/>
        <p:guide orient="horz" pos="3728"/>
        <p:guide orient="horz" pos="4110"/>
        <p:guide orient="horz" pos="897"/>
        <p:guide orient="horz" pos="1162"/>
        <p:guide orient="horz" pos="2362"/>
        <p:guide pos="5602"/>
        <p:guide pos="17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E4459C-A4CB-48C6-9B83-6501AE3C6067}" type="datetimeFigureOut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74DDA7D-ABA6-4A63-9AD1-537B0A62D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32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51670D-C5CD-43F9-958C-63FA8269C8D1}" type="datetimeFigureOut">
              <a:rPr lang="en-GB"/>
              <a:pPr>
                <a:defRPr/>
              </a:pPr>
              <a:t>29/11/2016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4E324A-74EF-4011-9521-58A1BC01431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755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E324A-74EF-4011-9521-58A1BC01431F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327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ander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bandero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6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41838" y="2181225"/>
            <a:ext cx="4176712" cy="2914650"/>
          </a:xfrm>
        </p:spPr>
        <p:txBody>
          <a:bodyPr/>
          <a:lstStyle>
            <a:lvl1pPr>
              <a:lnSpc>
                <a:spcPts val="3600"/>
              </a:lnSpc>
              <a:defRPr sz="3200" b="1" baseline="0">
                <a:solidFill>
                  <a:schemeClr val="tx2"/>
                </a:solidFill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2267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548188" y="5522913"/>
            <a:ext cx="4176712" cy="909637"/>
          </a:xfrm>
        </p:spPr>
        <p:txBody>
          <a:bodyPr anchor="b"/>
          <a:lstStyle>
            <a:lvl1pPr marL="0" indent="0">
              <a:lnSpc>
                <a:spcPts val="2400"/>
              </a:lnSpc>
              <a:buFontTx/>
              <a:buNone/>
              <a:defRPr sz="2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0825" y="2181225"/>
            <a:ext cx="3816350" cy="3240087"/>
          </a:xfrm>
        </p:spPr>
        <p:txBody>
          <a:bodyPr/>
          <a:lstStyle>
            <a:lvl1pPr marL="0" indent="0">
              <a:buFontTx/>
              <a:buNone/>
              <a:defRPr lang="en-US" sz="1600" b="1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98487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5987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20787" indent="0">
              <a:buFontTx/>
              <a:buNone/>
              <a:defRPr lang="en-GB" sz="1600" b="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269875" y="6181725"/>
            <a:ext cx="3817938" cy="4191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600" baseline="0">
                <a:solidFill>
                  <a:schemeClr val="tx2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37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844824"/>
            <a:ext cx="4224337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79400" y="1844725"/>
            <a:ext cx="4222800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3438" y="1419126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43438" y="4293096"/>
            <a:ext cx="4224337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279400" y="4292997"/>
            <a:ext cx="4222800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79400" y="3872261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643438" y="3867398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2BF1BAF-9B2D-44A2-958F-D2BBD3468A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424" y="1425302"/>
            <a:ext cx="4154560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24" y="2065064"/>
            <a:ext cx="4154560" cy="385313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7" y="1423988"/>
            <a:ext cx="4173984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7" y="2063750"/>
            <a:ext cx="4173984" cy="385445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AE6EC3DF-716C-48B1-8F0C-6F7E233554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376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69875" y="784126"/>
            <a:ext cx="8594725" cy="6286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9875" y="1428750"/>
            <a:ext cx="4221163" cy="215741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428750"/>
            <a:ext cx="4221162" cy="215741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69875" y="3738563"/>
            <a:ext cx="4221163" cy="2159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3738563"/>
            <a:ext cx="4221162" cy="2159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38627E03-C334-4089-B826-21213E48C9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87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79A61252-CAF4-4443-9A6B-25B8341E8C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67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ri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80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4762"/>
          <a:stretch/>
        </p:blipFill>
        <p:spPr>
          <a:xfrm>
            <a:off x="0" y="5015928"/>
            <a:ext cx="10107334" cy="1989989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534150" y="6477000"/>
            <a:ext cx="22907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0" hangingPunct="0">
              <a:lnSpc>
                <a:spcPts val="1200"/>
              </a:lnSpc>
              <a:defRPr/>
            </a:pPr>
            <a:r>
              <a:rPr lang="en-GB" altLang="en-US" sz="900" dirty="0" smtClean="0">
                <a:solidFill>
                  <a:srgbClr val="004B95"/>
                </a:solidFill>
              </a:rPr>
              <a:t>www.bankingsupervision.europa.eu</a:t>
            </a:r>
          </a:p>
        </p:txBody>
      </p:sp>
      <p:pic>
        <p:nvPicPr>
          <p:cNvPr id="7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764704"/>
            <a:ext cx="8594725" cy="6286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CB2AD209-6384-471E-8905-CB14A8D91F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6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765076"/>
            <a:ext cx="8607425" cy="6477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69875" y="1435100"/>
            <a:ext cx="8607425" cy="4483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BBDE3538-6E33-40C3-AF32-0AEA3EC3F9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784126"/>
            <a:ext cx="8594725" cy="628650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278121" y="1426523"/>
            <a:ext cx="4211992" cy="446405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660490" y="1413222"/>
            <a:ext cx="4211992" cy="446405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3799" y="5949950"/>
            <a:ext cx="4032250" cy="431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0032" y="5949950"/>
            <a:ext cx="4032250" cy="431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C81A006-FC80-4DAE-910B-E502826F88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94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278121" y="1426523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660490" y="1413222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3799" y="3573016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0032" y="3573016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Chart Placeholder 7"/>
          <p:cNvSpPr>
            <a:spLocks noGrp="1"/>
          </p:cNvSpPr>
          <p:nvPr>
            <p:ph type="chart" sz="quarter" idx="16"/>
          </p:nvPr>
        </p:nvSpPr>
        <p:spPr>
          <a:xfrm>
            <a:off x="284540" y="3947051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2" name="Chart Placeholder 7"/>
          <p:cNvSpPr>
            <a:spLocks noGrp="1"/>
          </p:cNvSpPr>
          <p:nvPr>
            <p:ph type="chart" sz="quarter" idx="17"/>
          </p:nvPr>
        </p:nvSpPr>
        <p:spPr>
          <a:xfrm>
            <a:off x="4666909" y="3933750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460218" y="6093544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4866451" y="6093544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32A4F18-1359-4D43-9664-AC0A08DFA4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49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412875"/>
            <a:ext cx="4224337" cy="4486275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8751" y="1428576"/>
            <a:ext cx="4224338" cy="446087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8D52A59-00C5-4ED3-AE25-864CDC142E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90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784126"/>
            <a:ext cx="8594725" cy="6286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9400" y="5918200"/>
            <a:ext cx="8610600" cy="46355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79400" y="1844674"/>
            <a:ext cx="8613775" cy="4073525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8613775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8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22AF911-1299-459D-B3B9-721AECA03C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26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844824"/>
            <a:ext cx="4224337" cy="4054326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79400" y="1844725"/>
            <a:ext cx="4222800" cy="4054326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3438" y="1419126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5A0C602-3608-47E4-A437-07CE908524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05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271463" y="104775"/>
            <a:ext cx="6502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defRPr/>
            </a:pPr>
            <a:r>
              <a:rPr lang="en-GB" altLang="en-US" smtClean="0">
                <a:solidFill>
                  <a:srgbClr val="FFFFFF"/>
                </a:solidFill>
                <a:ea typeface="ヒラギノ角ゴ Pro W3" charset="-128"/>
              </a:rPr>
              <a:t>Rubric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1428750"/>
            <a:ext cx="8594725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Mastertextformat bearbeiten</a:t>
            </a:r>
          </a:p>
          <a:p>
            <a:pPr lvl="1"/>
            <a:r>
              <a:rPr lang="en-GB" altLang="en-US" smtClean="0"/>
              <a:t>Zweite Ebene</a:t>
            </a:r>
          </a:p>
          <a:p>
            <a:pPr lvl="2"/>
            <a:r>
              <a:rPr lang="en-GB" altLang="en-US" smtClean="0"/>
              <a:t>Dritte Ebene</a:t>
            </a:r>
          </a:p>
          <a:p>
            <a:pPr lvl="3"/>
            <a:r>
              <a:rPr lang="en-GB" altLang="en-US" smtClean="0"/>
              <a:t>Vierte Ebene</a:t>
            </a:r>
          </a:p>
          <a:p>
            <a:pPr lvl="4"/>
            <a:r>
              <a:rPr lang="en-GB" altLang="en-US" smtClean="0"/>
              <a:t>Fünfte Ebene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784225"/>
            <a:ext cx="85947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Mastertitelformat bearbeiten</a:t>
            </a:r>
          </a:p>
        </p:txBody>
      </p:sp>
      <p:sp>
        <p:nvSpPr>
          <p:cNvPr id="1225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875" y="6477000"/>
            <a:ext cx="32131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ts val="1200"/>
              </a:lnSpc>
              <a:spcBef>
                <a:spcPct val="0"/>
              </a:spcBef>
              <a:defRPr sz="900">
                <a:solidFill>
                  <a:srgbClr val="004B95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Discussion of Altunbas et al. (2016)</a:t>
            </a:r>
            <a:endParaRPr lang="en-GB"/>
          </a:p>
        </p:txBody>
      </p:sp>
      <p:sp>
        <p:nvSpPr>
          <p:cNvPr id="1225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7688" y="6477000"/>
            <a:ext cx="41433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900">
                <a:solidFill>
                  <a:srgbClr val="585858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fld id="{093C6BC4-43C4-440A-9359-DE2DC46240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6534150" y="6477000"/>
            <a:ext cx="22907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0" hangingPunct="0">
              <a:lnSpc>
                <a:spcPts val="1200"/>
              </a:lnSpc>
              <a:defRPr/>
            </a:pPr>
            <a:r>
              <a:rPr lang="en-GB" altLang="en-US" sz="900" dirty="0" smtClean="0">
                <a:solidFill>
                  <a:srgbClr val="004B95"/>
                </a:solidFill>
              </a:rPr>
              <a:t>www.bankingsupervision.europa.eu © </a:t>
            </a:r>
          </a:p>
        </p:txBody>
      </p:sp>
      <p:pic>
        <p:nvPicPr>
          <p:cNvPr id="1032" name="Picture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47625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GB" altLang="en-US" smtClean="0">
              <a:ea typeface="ヒラギノ角ゴ Pro W3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3" r:id="rId5"/>
    <p:sldLayoutId id="2147484184" r:id="rId6"/>
    <p:sldLayoutId id="2147484187" r:id="rId7"/>
    <p:sldLayoutId id="2147484188" r:id="rId8"/>
    <p:sldLayoutId id="2147484189" r:id="rId9"/>
    <p:sldLayoutId id="2147484190" r:id="rId10"/>
    <p:sldLayoutId id="2147484191" r:id="rId11"/>
    <p:sldLayoutId id="214748419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298450" indent="-2984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96900" indent="-296863" algn="l" rtl="0" eaLnBrk="0" fontAlgn="base" hangingPunct="0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914400" indent="-315913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19200" indent="-303213" algn="l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524000" indent="-303213" algn="l" rtl="0" eaLnBrk="0" fontAlgn="base" hangingPunct="0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5pPr>
      <a:lvl6pPr marL="19812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6pPr>
      <a:lvl7pPr marL="24384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7pPr>
      <a:lvl8pPr marL="28956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8pPr>
      <a:lvl9pPr marL="33528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Arial" pitchFamily="34" charset="0"/>
              </a:rPr>
              <a:t>Discussion of </a:t>
            </a:r>
            <a:r>
              <a:rPr lang="en-GB" altLang="en-US" dirty="0" err="1" smtClean="0">
                <a:latin typeface="Arial" pitchFamily="34" charset="0"/>
              </a:rPr>
              <a:t>Altunbas</a:t>
            </a:r>
            <a:r>
              <a:rPr lang="en-GB" altLang="en-US" dirty="0" smtClean="0">
                <a:latin typeface="Arial" pitchFamily="34" charset="0"/>
              </a:rPr>
              <a:t> et al. (2016) “Competition and Bank Risk: The Effect of Securitization and Bank Capital</a:t>
            </a:r>
            <a:r>
              <a:rPr lang="en-GB" altLang="en-US" dirty="0" smtClean="0">
                <a:latin typeface="Arial" pitchFamily="34" charset="0"/>
              </a:rPr>
              <a:t>”*</a:t>
            </a:r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22531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EBA Policy Research Workshop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50825" y="2181225"/>
            <a:ext cx="3816350" cy="3240088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GB" dirty="0" smtClean="0"/>
              <a:t>Philipp Koziol</a:t>
            </a:r>
            <a:endParaRPr lang="en-GB" dirty="0"/>
          </a:p>
          <a:p>
            <a:pPr eaLnBrk="1" hangingPunct="1">
              <a:spcBef>
                <a:spcPts val="0"/>
              </a:spcBef>
              <a:defRPr/>
            </a:pPr>
            <a:endParaRPr lang="en-GB" b="0" dirty="0"/>
          </a:p>
        </p:txBody>
      </p:sp>
      <p:sp>
        <p:nvSpPr>
          <p:cNvPr id="22533" name="Classification"/>
          <p:cNvSpPr txBox="1">
            <a:spLocks noChangeArrowheads="1"/>
          </p:cNvSpPr>
          <p:nvPr/>
        </p:nvSpPr>
        <p:spPr bwMode="auto">
          <a:xfrm>
            <a:off x="7019925" y="127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altLang="en-US" sz="700" b="1" smtClean="0">
                <a:solidFill>
                  <a:srgbClr val="FFFFFF"/>
                </a:solidFill>
                <a:latin typeface="Arial"/>
              </a:rPr>
              <a:t>ECB-UNRESTRICTED</a:t>
            </a:r>
            <a:endParaRPr lang="en-GB" altLang="en-US" sz="700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534" name="DocumentStatus"/>
          <p:cNvSpPr txBox="1">
            <a:spLocks noChangeArrowheads="1"/>
          </p:cNvSpPr>
          <p:nvPr/>
        </p:nvSpPr>
        <p:spPr bwMode="auto">
          <a:xfrm>
            <a:off x="7019925" y="254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altLang="en-US" sz="700" b="1" smtClean="0">
                <a:solidFill>
                  <a:srgbClr val="FFFFFF"/>
                </a:solidFill>
                <a:latin typeface="Arial"/>
              </a:rPr>
              <a:t>DRAFT</a:t>
            </a:r>
            <a:endParaRPr lang="en-GB" altLang="en-US" sz="700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 bwMode="auto">
          <a:xfrm>
            <a:off x="251520" y="5543699"/>
            <a:ext cx="4176712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ts val="24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6900" indent="-29686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315913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219200" indent="-30321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524000" indent="-303213" algn="l" rtl="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5pPr>
            <a:lvl6pPr marL="1981200" indent="-303213" algn="l" rtl="0" eaLnBrk="1" fontAlgn="base" hangingPunct="1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6pPr>
            <a:lvl7pPr marL="2438400" indent="-303213" algn="l" rtl="0" eaLnBrk="1" fontAlgn="base" hangingPunct="1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7pPr>
            <a:lvl8pPr marL="2895600" indent="-303213" algn="l" rtl="0" eaLnBrk="1" fontAlgn="base" hangingPunct="1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8pPr>
            <a:lvl9pPr marL="3352800" indent="-303213" algn="l" rtl="0" eaLnBrk="1" fontAlgn="base" hangingPunct="1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altLang="en-US" sz="1200" kern="0" dirty="0" smtClean="0"/>
              <a:t>*This presentation represents the </a:t>
            </a:r>
            <a:r>
              <a:rPr lang="en-US" altLang="en-US" sz="1200" kern="0" dirty="0"/>
              <a:t>authors' personal opinions and </a:t>
            </a:r>
            <a:r>
              <a:rPr lang="en-US" altLang="en-US" sz="1200" kern="0" dirty="0" smtClean="0"/>
              <a:t>does </a:t>
            </a:r>
            <a:r>
              <a:rPr lang="en-US" altLang="en-US" sz="1200" kern="0" dirty="0"/>
              <a:t>not necessarily </a:t>
            </a:r>
            <a:r>
              <a:rPr lang="en-US" altLang="en-US" sz="1200" kern="0" dirty="0" smtClean="0"/>
              <a:t>reflect </a:t>
            </a:r>
            <a:r>
              <a:rPr lang="en-US" altLang="en-US" sz="1200" kern="0" dirty="0"/>
              <a:t>the views of the </a:t>
            </a:r>
            <a:r>
              <a:rPr lang="en-US" altLang="en-US" sz="1200" kern="0" dirty="0" smtClean="0"/>
              <a:t>ECB or its staff..</a:t>
            </a:r>
            <a:endParaRPr lang="en-GB" altLang="en-US" sz="12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94725" cy="432048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Competition and risk-taking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052736"/>
            <a:ext cx="8594725" cy="5256584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Two strands of literature</a:t>
            </a:r>
          </a:p>
          <a:p>
            <a:pPr marL="642937" lvl="1" indent="-342900" eaLnBrk="1" hangingPunct="1">
              <a:buAutoNum type="arabicPeriod"/>
              <a:defRPr/>
            </a:pPr>
            <a:r>
              <a:rPr lang="en-GB" dirty="0" smtClean="0"/>
              <a:t>Competition stimulates risk-taking (focus on </a:t>
            </a:r>
            <a:r>
              <a:rPr lang="en-GB" dirty="0" smtClean="0">
                <a:solidFill>
                  <a:schemeClr val="tx2"/>
                </a:solidFill>
              </a:rPr>
              <a:t>deposit</a:t>
            </a:r>
            <a:r>
              <a:rPr lang="en-GB" dirty="0" smtClean="0"/>
              <a:t> market)</a:t>
            </a:r>
          </a:p>
          <a:p>
            <a:pPr marL="960437" lvl="2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Banks take on more risk to compensate for reduced profits due to competition</a:t>
            </a:r>
          </a:p>
          <a:p>
            <a:pPr marL="642937" lvl="1" indent="-342900" eaLnBrk="1" hangingPunct="1">
              <a:buAutoNum type="arabicPeriod"/>
              <a:defRPr/>
            </a:pPr>
            <a:r>
              <a:rPr lang="en-GB" dirty="0" smtClean="0"/>
              <a:t>Competition reduces risk-taking (considers deposit and </a:t>
            </a:r>
            <a:r>
              <a:rPr lang="en-GB" dirty="0" smtClean="0">
                <a:solidFill>
                  <a:schemeClr val="tx2"/>
                </a:solidFill>
              </a:rPr>
              <a:t>loan</a:t>
            </a:r>
            <a:r>
              <a:rPr lang="en-GB" dirty="0" smtClean="0"/>
              <a:t> market)</a:t>
            </a:r>
          </a:p>
          <a:p>
            <a:pPr marL="960437" lvl="2" indent="-342900" eaLnBrk="1" hangingPunct="1">
              <a:defRPr/>
            </a:pPr>
            <a:r>
              <a:rPr lang="en-GB" dirty="0" smtClean="0"/>
              <a:t>Competition lowers the interest rate of loans, reducing the default rate of customers</a:t>
            </a:r>
            <a:endParaRPr lang="en-GB" dirty="0"/>
          </a:p>
          <a:p>
            <a:pPr marL="344487" indent="-342900" eaLnBrk="1" hangingPunct="1">
              <a:defRPr/>
            </a:pPr>
            <a:r>
              <a:rPr lang="en-GB" dirty="0" smtClean="0"/>
              <a:t>Focus on the influence of securitization and bank capital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Does </a:t>
            </a:r>
            <a:r>
              <a:rPr lang="en-GB" dirty="0" smtClean="0">
                <a:solidFill>
                  <a:schemeClr val="tx2"/>
                </a:solidFill>
              </a:rPr>
              <a:t>securitization</a:t>
            </a:r>
            <a:r>
              <a:rPr lang="en-GB" dirty="0" smtClean="0"/>
              <a:t> amplify the relationship between comp. and bank risk?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Does </a:t>
            </a:r>
            <a:r>
              <a:rPr lang="en-GB" dirty="0" smtClean="0">
                <a:solidFill>
                  <a:schemeClr val="tx2"/>
                </a:solidFill>
              </a:rPr>
              <a:t>bank capital</a:t>
            </a:r>
            <a:r>
              <a:rPr lang="en-GB" dirty="0" smtClean="0"/>
              <a:t> weaken the relationship between comp. and bank risk?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dirty="0" err="1" smtClean="0">
                <a:solidFill>
                  <a:schemeClr val="tx2"/>
                </a:solidFill>
              </a:rPr>
              <a:t>Probit</a:t>
            </a:r>
            <a:r>
              <a:rPr lang="en-GB" dirty="0" smtClean="0">
                <a:solidFill>
                  <a:schemeClr val="tx2"/>
                </a:solidFill>
              </a:rPr>
              <a:t> model</a:t>
            </a:r>
            <a:r>
              <a:rPr lang="en-GB" dirty="0" smtClean="0"/>
              <a:t> regressing risk-taking on competition, an interaction term and bank specifics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Bank risk measured with financial support, systemic risk or idiosyncratic risk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Competition measured with the Boone indicator, bank lending survey or C5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Robust findings of </a:t>
            </a:r>
            <a:r>
              <a:rPr lang="en-GB" dirty="0" smtClean="0">
                <a:solidFill>
                  <a:schemeClr val="tx2"/>
                </a:solidFill>
              </a:rPr>
              <a:t>securitization amplifying </a:t>
            </a:r>
            <a:r>
              <a:rPr lang="en-GB" dirty="0" smtClean="0"/>
              <a:t>the comp./risk-taking relationship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No proof for capital </a:t>
            </a:r>
            <a:r>
              <a:rPr lang="en-GB" dirty="0" smtClean="0"/>
              <a:t>to diminish the relationship between comp. and risk-taking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Advising a closer </a:t>
            </a:r>
            <a:r>
              <a:rPr lang="en-GB" dirty="0" smtClean="0">
                <a:solidFill>
                  <a:schemeClr val="tx2"/>
                </a:solidFill>
              </a:rPr>
              <a:t>cooperation between supervisory and competition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tx2"/>
                </a:solidFill>
              </a:rPr>
              <a:t>authorities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en-US" altLang="en-US" smtClean="0">
                <a:solidFill>
                  <a:srgbClr val="004B95"/>
                </a:solidFill>
              </a:rPr>
              <a:t>Discussion of Altunbas et al. (2016)</a:t>
            </a:r>
            <a:endParaRPr lang="en-GB" altLang="en-US" smtClean="0">
              <a:solidFill>
                <a:srgbClr val="004B95"/>
              </a:solidFill>
            </a:endParaRP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fld id="{FC48ABD0-6968-404D-BB1C-5F6B9BED53FE}" type="slidenum">
              <a:rPr lang="en-GB" altLang="en-US" smtClean="0">
                <a:solidFill>
                  <a:srgbClr val="585858"/>
                </a:solidFill>
              </a:rPr>
              <a:pPr eaLnBrk="1" fontAlgn="base" hangingPunct="1">
                <a:spcAft>
                  <a:spcPct val="0"/>
                </a:spcAft>
              </a:pPr>
              <a:t>2</a:t>
            </a:fld>
            <a:endParaRPr lang="en-GB" altLang="en-US" smtClean="0">
              <a:solidFill>
                <a:srgbClr val="585858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/>
          </p:nvPr>
        </p:nvSpPr>
        <p:spPr>
          <a:xfrm>
            <a:off x="273050" y="115888"/>
            <a:ext cx="8547100" cy="36036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4583" name="Classification"/>
          <p:cNvSpPr txBox="1">
            <a:spLocks noChangeArrowheads="1"/>
          </p:cNvSpPr>
          <p:nvPr/>
        </p:nvSpPr>
        <p:spPr bwMode="auto">
          <a:xfrm>
            <a:off x="7019925" y="127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altLang="en-US" sz="700" b="1" smtClean="0">
                <a:solidFill>
                  <a:srgbClr val="FFFFFF"/>
                </a:solidFill>
                <a:latin typeface="Arial"/>
              </a:rPr>
              <a:t>ECB-UNRESTRICTED</a:t>
            </a:r>
            <a:endParaRPr lang="en-GB" altLang="en-US" sz="700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584" name="DocumentStatus"/>
          <p:cNvSpPr txBox="1">
            <a:spLocks noChangeArrowheads="1"/>
          </p:cNvSpPr>
          <p:nvPr/>
        </p:nvSpPr>
        <p:spPr bwMode="auto">
          <a:xfrm>
            <a:off x="7019925" y="254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r>
              <a:rPr lang="en-GB" sz="700" b="1" smtClean="0">
                <a:solidFill>
                  <a:srgbClr val="FFFFFF"/>
                </a:solidFill>
                <a:latin typeface="Arial"/>
              </a:rPr>
              <a:t>DRAFT</a:t>
            </a:r>
            <a:endParaRPr lang="en-GB" sz="700" b="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94725" cy="432048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Newness of research and findings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052736"/>
            <a:ext cx="8594725" cy="5256584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The paper contributes to the discussion on competition and bank risk and the impact of securitization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The authors find that, all else equal, securitization and bank capital diminish risk-taking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When competition is more intense, securitization reduces risk-taking to a lesser extend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Contributes to the discussion on how to deal with competition in the financial sector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How to regulate the sector?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Who should regulate the sector?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The authors argue for better cooperation between banking supervisors and competition authorities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GB" dirty="0" smtClean="0"/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en-US" altLang="en-US" smtClean="0">
                <a:solidFill>
                  <a:srgbClr val="004B95"/>
                </a:solidFill>
              </a:rPr>
              <a:t>Discussion of Altunbas et al. (2016)</a:t>
            </a:r>
            <a:endParaRPr lang="en-GB" altLang="en-US" smtClean="0">
              <a:solidFill>
                <a:srgbClr val="004B95"/>
              </a:solidFill>
            </a:endParaRP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fld id="{FC48ABD0-6968-404D-BB1C-5F6B9BED53FE}" type="slidenum">
              <a:rPr lang="en-GB" altLang="en-US" smtClean="0">
                <a:solidFill>
                  <a:srgbClr val="585858"/>
                </a:solidFill>
              </a:rPr>
              <a:pPr eaLnBrk="1" fontAlgn="base" hangingPunct="1">
                <a:spcAft>
                  <a:spcPct val="0"/>
                </a:spcAft>
              </a:pPr>
              <a:t>3</a:t>
            </a:fld>
            <a:endParaRPr lang="en-GB" altLang="en-US" smtClean="0">
              <a:solidFill>
                <a:srgbClr val="585858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/>
          </p:nvPr>
        </p:nvSpPr>
        <p:spPr>
          <a:xfrm>
            <a:off x="273050" y="115888"/>
            <a:ext cx="8547100" cy="36036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Value added to the literature</a:t>
            </a:r>
            <a:endParaRPr lang="en-GB" dirty="0"/>
          </a:p>
        </p:txBody>
      </p:sp>
      <p:sp>
        <p:nvSpPr>
          <p:cNvPr id="24583" name="Classification"/>
          <p:cNvSpPr txBox="1">
            <a:spLocks noChangeArrowheads="1"/>
          </p:cNvSpPr>
          <p:nvPr/>
        </p:nvSpPr>
        <p:spPr bwMode="auto">
          <a:xfrm>
            <a:off x="7019925" y="127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altLang="en-US" sz="700" b="1" smtClean="0">
                <a:solidFill>
                  <a:srgbClr val="FFFFFF"/>
                </a:solidFill>
                <a:latin typeface="Arial"/>
              </a:rPr>
              <a:t>ECB-UNRESTRICTED</a:t>
            </a:r>
            <a:endParaRPr lang="en-GB" altLang="en-US" sz="700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584" name="DocumentStatus"/>
          <p:cNvSpPr txBox="1">
            <a:spLocks noChangeArrowheads="1"/>
          </p:cNvSpPr>
          <p:nvPr/>
        </p:nvSpPr>
        <p:spPr bwMode="auto">
          <a:xfrm>
            <a:off x="7019925" y="254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r>
              <a:rPr lang="en-GB" sz="700" b="1" smtClean="0">
                <a:solidFill>
                  <a:srgbClr val="FFFFFF"/>
                </a:solidFill>
                <a:latin typeface="Arial"/>
              </a:rPr>
              <a:t>DRAFT</a:t>
            </a:r>
            <a:endParaRPr lang="en-GB" sz="700" b="1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68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94725" cy="432048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Feedback and concerns (1/2)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052736"/>
            <a:ext cx="8594725" cy="5256584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Identification strategy can be streamlined</a:t>
            </a:r>
          </a:p>
          <a:p>
            <a:pPr lvl="1" eaLnBrk="1" hangingPunct="1">
              <a:defRPr/>
            </a:pPr>
            <a:r>
              <a:rPr lang="en-GB" dirty="0" smtClean="0"/>
              <a:t>Measuring competition</a:t>
            </a:r>
          </a:p>
          <a:p>
            <a:pPr lvl="2" eaLnBrk="1" hangingPunct="1">
              <a:defRPr/>
            </a:pPr>
            <a:r>
              <a:rPr lang="en-GB" dirty="0" smtClean="0"/>
              <a:t>Why is Lerner index not applied as this index measures competition on bank-level rather than country-level? Reasoning in paper is not clear…</a:t>
            </a:r>
          </a:p>
          <a:p>
            <a:pPr lvl="2" eaLnBrk="1" hangingPunct="1">
              <a:defRPr/>
            </a:pPr>
            <a:r>
              <a:rPr lang="en-GB" dirty="0" smtClean="0"/>
              <a:t>Boone indicator applied on country level, how is this applied for large internationally active banks? For instance French bank operates worldwide… (weighted average?)</a:t>
            </a:r>
          </a:p>
          <a:p>
            <a:pPr lvl="1" eaLnBrk="1" hangingPunct="1">
              <a:defRPr/>
            </a:pPr>
            <a:r>
              <a:rPr lang="en-GB" dirty="0" smtClean="0"/>
              <a:t>Measuring risk-taking</a:t>
            </a:r>
          </a:p>
          <a:p>
            <a:pPr lvl="2" eaLnBrk="1" hangingPunct="1">
              <a:defRPr/>
            </a:pPr>
            <a:r>
              <a:rPr lang="en-GB" dirty="0"/>
              <a:t>Although the materialization of bank risk is most likely correlated to risk-taking, it is not the same and the moment of risk-taking is uncertain</a:t>
            </a:r>
          </a:p>
          <a:p>
            <a:pPr lvl="1" eaLnBrk="1" hangingPunct="1">
              <a:defRPr/>
            </a:pPr>
            <a:r>
              <a:rPr lang="en-GB" dirty="0" smtClean="0"/>
              <a:t>Causality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Securitization and competition might enhance risk-taking, but risk-taking might also enhance securitization</a:t>
            </a:r>
          </a:p>
          <a:p>
            <a:pPr lvl="3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Partly offset by using different time periods (pre-crisis and crisis periods)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Supervisory/Regulatory authorities make risky banks hold more capital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Self-selection bias: Banks choose their amount of securitization. Risk seeking banks might opt for more securitization, but they are also by definition riskier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Causality true for recent period? Securitization exposures have been considerably reduced and the entire markets has been structurally changed</a:t>
            </a:r>
            <a:endParaRPr lang="en-GB" dirty="0"/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en-US" altLang="en-US" smtClean="0">
                <a:solidFill>
                  <a:srgbClr val="004B95"/>
                </a:solidFill>
              </a:rPr>
              <a:t>Discussion of Altunbas et al. (2016)</a:t>
            </a:r>
            <a:endParaRPr lang="en-GB" altLang="en-US" smtClean="0">
              <a:solidFill>
                <a:srgbClr val="004B95"/>
              </a:solidFill>
            </a:endParaRP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fld id="{FC48ABD0-6968-404D-BB1C-5F6B9BED53FE}" type="slidenum">
              <a:rPr lang="en-GB" altLang="en-US" smtClean="0">
                <a:solidFill>
                  <a:srgbClr val="585858"/>
                </a:solidFill>
              </a:rPr>
              <a:pPr eaLnBrk="1" fontAlgn="base" hangingPunct="1">
                <a:spcAft>
                  <a:spcPct val="0"/>
                </a:spcAft>
              </a:pPr>
              <a:t>4</a:t>
            </a:fld>
            <a:endParaRPr lang="en-GB" altLang="en-US" smtClean="0">
              <a:solidFill>
                <a:srgbClr val="585858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/>
          </p:nvPr>
        </p:nvSpPr>
        <p:spPr>
          <a:xfrm>
            <a:off x="273050" y="115888"/>
            <a:ext cx="8547100" cy="36036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Suggestions for improvement</a:t>
            </a:r>
            <a:endParaRPr lang="en-GB" dirty="0"/>
          </a:p>
        </p:txBody>
      </p:sp>
      <p:sp>
        <p:nvSpPr>
          <p:cNvPr id="24583" name="Classification"/>
          <p:cNvSpPr txBox="1">
            <a:spLocks noChangeArrowheads="1"/>
          </p:cNvSpPr>
          <p:nvPr/>
        </p:nvSpPr>
        <p:spPr bwMode="auto">
          <a:xfrm>
            <a:off x="7019925" y="127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altLang="en-US" sz="700" b="1" smtClean="0">
                <a:solidFill>
                  <a:srgbClr val="FFFFFF"/>
                </a:solidFill>
                <a:latin typeface="Arial"/>
              </a:rPr>
              <a:t>ECB-UNRESTRICTED</a:t>
            </a:r>
            <a:endParaRPr lang="en-GB" altLang="en-US" sz="700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584" name="DocumentStatus"/>
          <p:cNvSpPr txBox="1">
            <a:spLocks noChangeArrowheads="1"/>
          </p:cNvSpPr>
          <p:nvPr/>
        </p:nvSpPr>
        <p:spPr bwMode="auto">
          <a:xfrm>
            <a:off x="7019925" y="254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r>
              <a:rPr lang="en-GB" sz="700" b="1" smtClean="0">
                <a:solidFill>
                  <a:srgbClr val="FFFFFF"/>
                </a:solidFill>
                <a:latin typeface="Arial"/>
              </a:rPr>
              <a:t>DRAFT</a:t>
            </a:r>
            <a:endParaRPr lang="en-GB" sz="700" b="1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94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94725" cy="432048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Feedback and concerns (2/2)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052736"/>
            <a:ext cx="8594725" cy="5256584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General </a:t>
            </a:r>
            <a:r>
              <a:rPr lang="en-GB" dirty="0"/>
              <a:t>framework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/>
              <a:t>No </a:t>
            </a:r>
            <a:r>
              <a:rPr lang="en-GB" dirty="0" smtClean="0"/>
              <a:t>statistically significant </a:t>
            </a:r>
            <a:r>
              <a:rPr lang="en-GB" dirty="0"/>
              <a:t>effect </a:t>
            </a:r>
            <a:r>
              <a:rPr lang="en-GB" dirty="0" smtClean="0"/>
              <a:t>when using idiosyncratic </a:t>
            </a:r>
            <a:r>
              <a:rPr lang="en-GB" dirty="0"/>
              <a:t>risk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/>
              <a:t>Bank specific factors are used. These should explain bank specific </a:t>
            </a:r>
            <a:r>
              <a:rPr lang="en-GB" dirty="0" smtClean="0"/>
              <a:t>risk</a:t>
            </a:r>
            <a:endParaRPr lang="en-GB" dirty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More bank capital relates to lower likelihood of state aid. Does this mean they took on less risk? Or were they simply able to withstand more losses?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When using interaction terms the likelihood of finding statistically significant results increases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Think of using a Bonferroni correction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Rejection </a:t>
            </a:r>
            <a:r>
              <a:rPr lang="en-GB" dirty="0"/>
              <a:t>of null-hypothesis with statistically insignificant results (</a:t>
            </a:r>
            <a:r>
              <a:rPr lang="en-GB" dirty="0" smtClean="0"/>
              <a:t>p.16)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Inconsistent </a:t>
            </a:r>
            <a:r>
              <a:rPr lang="en-GB" dirty="0"/>
              <a:t>measurement of certain effects</a:t>
            </a:r>
          </a:p>
          <a:p>
            <a:pPr lvl="2" eaLnBrk="1" hangingPunct="1">
              <a:defRPr/>
            </a:pPr>
            <a:r>
              <a:rPr lang="en-GB" dirty="0" smtClean="0"/>
              <a:t>Competition </a:t>
            </a:r>
            <a:r>
              <a:rPr lang="en-GB" dirty="0"/>
              <a:t>(Boone: 94-04, </a:t>
            </a:r>
            <a:r>
              <a:rPr lang="en-GB" dirty="0" err="1"/>
              <a:t>bls</a:t>
            </a:r>
            <a:r>
              <a:rPr lang="en-GB" dirty="0"/>
              <a:t> 03-05; definition of </a:t>
            </a:r>
            <a:r>
              <a:rPr lang="en-GB" dirty="0" err="1" smtClean="0"/>
              <a:t>bls</a:t>
            </a:r>
            <a:r>
              <a:rPr lang="en-GB" dirty="0" smtClean="0"/>
              <a:t>, Concentration 95-05</a:t>
            </a:r>
            <a:r>
              <a:rPr lang="en-GB" dirty="0"/>
              <a:t>)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Inconsistent </a:t>
            </a:r>
            <a:r>
              <a:rPr lang="en-GB" dirty="0"/>
              <a:t>use of the pre-crisis and crisis period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How </a:t>
            </a:r>
            <a:r>
              <a:rPr lang="en-GB" dirty="0"/>
              <a:t>can EXLEND (excess lending growth) on average be positive (6.70)?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Measuring securitization: trading book vs. banking book (different purpose)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At </a:t>
            </a:r>
            <a:r>
              <a:rPr lang="en-GB" dirty="0"/>
              <a:t>least 75% of banks have no securitization in the pre-crisis </a:t>
            </a:r>
            <a:r>
              <a:rPr lang="en-GB" dirty="0" smtClean="0"/>
              <a:t>period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Treatment of systemic vs. systematic effects vs. idiosyncratic effects at least requires explanations</a:t>
            </a:r>
            <a:endParaRPr lang="en-GB" dirty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en-US" altLang="en-US" smtClean="0">
                <a:solidFill>
                  <a:srgbClr val="004B95"/>
                </a:solidFill>
              </a:rPr>
              <a:t>Discussion of Altunbas et al. (2016)</a:t>
            </a:r>
            <a:endParaRPr lang="en-GB" altLang="en-US" smtClean="0">
              <a:solidFill>
                <a:srgbClr val="004B95"/>
              </a:solidFill>
            </a:endParaRP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fld id="{FC48ABD0-6968-404D-BB1C-5F6B9BED53FE}" type="slidenum">
              <a:rPr lang="en-GB" altLang="en-US" smtClean="0">
                <a:solidFill>
                  <a:srgbClr val="585858"/>
                </a:solidFill>
              </a:rPr>
              <a:pPr eaLnBrk="1" fontAlgn="base" hangingPunct="1">
                <a:spcAft>
                  <a:spcPct val="0"/>
                </a:spcAft>
              </a:pPr>
              <a:t>5</a:t>
            </a:fld>
            <a:endParaRPr lang="en-GB" altLang="en-US" smtClean="0">
              <a:solidFill>
                <a:srgbClr val="585858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/>
          </p:nvPr>
        </p:nvSpPr>
        <p:spPr>
          <a:xfrm>
            <a:off x="273050" y="115888"/>
            <a:ext cx="8547100" cy="36036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Suggestions for improvement</a:t>
            </a:r>
            <a:endParaRPr lang="en-GB" dirty="0"/>
          </a:p>
        </p:txBody>
      </p:sp>
      <p:sp>
        <p:nvSpPr>
          <p:cNvPr id="24583" name="Classification"/>
          <p:cNvSpPr txBox="1">
            <a:spLocks noChangeArrowheads="1"/>
          </p:cNvSpPr>
          <p:nvPr/>
        </p:nvSpPr>
        <p:spPr bwMode="auto">
          <a:xfrm>
            <a:off x="7019925" y="127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altLang="en-US" sz="700" b="1" smtClean="0">
                <a:solidFill>
                  <a:srgbClr val="FFFFFF"/>
                </a:solidFill>
                <a:latin typeface="Arial"/>
              </a:rPr>
              <a:t>ECB-UNRESTRICTED</a:t>
            </a:r>
            <a:endParaRPr lang="en-GB" altLang="en-US" sz="700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584" name="DocumentStatus"/>
          <p:cNvSpPr txBox="1">
            <a:spLocks noChangeArrowheads="1"/>
          </p:cNvSpPr>
          <p:nvPr/>
        </p:nvSpPr>
        <p:spPr bwMode="auto">
          <a:xfrm>
            <a:off x="7019925" y="254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r>
              <a:rPr lang="en-GB" sz="700" b="1" smtClean="0">
                <a:solidFill>
                  <a:srgbClr val="FFFFFF"/>
                </a:solidFill>
                <a:latin typeface="Arial"/>
              </a:rPr>
              <a:t>DRAFT</a:t>
            </a:r>
            <a:endParaRPr lang="en-GB" sz="700" b="1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45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94725" cy="432048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Minor comments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052736"/>
            <a:ext cx="8594725" cy="5256584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GB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Literature overview is missing key contributions, e.g. Kick/Prieto (2013), papers by Klaus Schaeck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GB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Improve data section:</a:t>
            </a:r>
          </a:p>
          <a:p>
            <a:pPr marL="300037" lvl="1" indent="0" eaLnBrk="1" hangingPunct="1">
              <a:buNone/>
              <a:defRPr/>
            </a:pPr>
            <a:r>
              <a:rPr lang="en-GB" dirty="0" smtClean="0"/>
              <a:t>Description of data set lacking important information (for instance I am familiar with most of the sources, I am not able to follow which data exactly you are using) and data manipulation procedures require more details (Did you </a:t>
            </a:r>
            <a:r>
              <a:rPr lang="en-GB" dirty="0" err="1" smtClean="0"/>
              <a:t>winsorize</a:t>
            </a:r>
            <a:r>
              <a:rPr lang="en-GB" dirty="0" smtClean="0"/>
              <a:t> the data set?)</a:t>
            </a:r>
          </a:p>
          <a:p>
            <a:pPr marL="300037" lvl="1" indent="0" eaLnBrk="1" hangingPunct="1">
              <a:buNone/>
              <a:defRPr/>
            </a:pPr>
            <a:endParaRPr lang="en-GB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dirty="0"/>
              <a:t>Check for typos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en-US" altLang="en-US" smtClean="0">
                <a:solidFill>
                  <a:srgbClr val="004B95"/>
                </a:solidFill>
              </a:rPr>
              <a:t>Discussion of Altunbas et al. (2016)</a:t>
            </a:r>
            <a:endParaRPr lang="en-GB" altLang="en-US" smtClean="0">
              <a:solidFill>
                <a:srgbClr val="004B95"/>
              </a:solidFill>
            </a:endParaRP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4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fld id="{FC48ABD0-6968-404D-BB1C-5F6B9BED53FE}" type="slidenum">
              <a:rPr lang="en-GB" altLang="en-US" smtClean="0">
                <a:solidFill>
                  <a:srgbClr val="585858"/>
                </a:solidFill>
              </a:rPr>
              <a:pPr eaLnBrk="1" fontAlgn="base" hangingPunct="1">
                <a:spcAft>
                  <a:spcPct val="0"/>
                </a:spcAft>
              </a:pPr>
              <a:t>6</a:t>
            </a:fld>
            <a:endParaRPr lang="en-GB" altLang="en-US" smtClean="0">
              <a:solidFill>
                <a:srgbClr val="585858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/>
          </p:nvPr>
        </p:nvSpPr>
        <p:spPr>
          <a:xfrm>
            <a:off x="273050" y="115888"/>
            <a:ext cx="8547100" cy="36036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Suggestions for improvement</a:t>
            </a:r>
            <a:endParaRPr lang="en-GB" dirty="0"/>
          </a:p>
        </p:txBody>
      </p:sp>
      <p:sp>
        <p:nvSpPr>
          <p:cNvPr id="24583" name="Classification"/>
          <p:cNvSpPr txBox="1">
            <a:spLocks noChangeArrowheads="1"/>
          </p:cNvSpPr>
          <p:nvPr/>
        </p:nvSpPr>
        <p:spPr bwMode="auto">
          <a:xfrm>
            <a:off x="7019925" y="127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altLang="en-US" sz="700" b="1" smtClean="0">
                <a:solidFill>
                  <a:srgbClr val="FFFFFF"/>
                </a:solidFill>
                <a:latin typeface="Arial"/>
              </a:rPr>
              <a:t>ECB-UNRESTRICTED</a:t>
            </a:r>
            <a:endParaRPr lang="en-GB" altLang="en-US" sz="700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584" name="DocumentStatus"/>
          <p:cNvSpPr txBox="1">
            <a:spLocks noChangeArrowheads="1"/>
          </p:cNvSpPr>
          <p:nvPr/>
        </p:nvSpPr>
        <p:spPr bwMode="auto">
          <a:xfrm>
            <a:off x="7019925" y="254000"/>
            <a:ext cx="190817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r>
              <a:rPr lang="en-GB" sz="700" b="1" smtClean="0">
                <a:solidFill>
                  <a:srgbClr val="FFFFFF"/>
                </a:solidFill>
                <a:latin typeface="Arial"/>
              </a:rPr>
              <a:t>DRAFT</a:t>
            </a:r>
            <a:endParaRPr lang="en-GB" sz="700" b="1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25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B Default">
  <a:themeElements>
    <a:clrScheme name="ECB default presentation">
      <a:dk1>
        <a:srgbClr val="585858"/>
      </a:dk1>
      <a:lt1>
        <a:srgbClr val="FFFFFF"/>
      </a:lt1>
      <a:dk2>
        <a:srgbClr val="003399"/>
      </a:dk2>
      <a:lt2>
        <a:srgbClr val="BEBEBE"/>
      </a:lt2>
      <a:accent1>
        <a:srgbClr val="003399"/>
      </a:accent1>
      <a:accent2>
        <a:srgbClr val="4078B8"/>
      </a:accent2>
      <a:accent3>
        <a:srgbClr val="000066"/>
      </a:accent3>
      <a:accent4>
        <a:srgbClr val="008080"/>
      </a:accent4>
      <a:accent5>
        <a:srgbClr val="A50021"/>
      </a:accent5>
      <a:accent6>
        <a:srgbClr val="00005C"/>
      </a:accent6>
      <a:hlink>
        <a:srgbClr val="008080"/>
      </a:hlink>
      <a:folHlink>
        <a:srgbClr val="A50021"/>
      </a:folHlink>
    </a:clrScheme>
    <a:fontScheme name="5_Leere Präsentatio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lnDef>
  </a:objectDefaults>
  <a:extraClrSchemeLst>
    <a:extraClrScheme>
      <a:clrScheme name="5_Leere Präsentation 1">
        <a:dk1>
          <a:srgbClr val="585858"/>
        </a:dk1>
        <a:lt1>
          <a:srgbClr val="FFFFFF"/>
        </a:lt1>
        <a:dk2>
          <a:srgbClr val="003399"/>
        </a:dk2>
        <a:lt2>
          <a:srgbClr val="BEBEBE"/>
        </a:lt2>
        <a:accent1>
          <a:srgbClr val="4078B8"/>
        </a:accent1>
        <a:accent2>
          <a:srgbClr val="000066"/>
        </a:accent2>
        <a:accent3>
          <a:srgbClr val="FFFFFF"/>
        </a:accent3>
        <a:accent4>
          <a:srgbClr val="4A4A4A"/>
        </a:accent4>
        <a:accent5>
          <a:srgbClr val="AFBED8"/>
        </a:accent5>
        <a:accent6>
          <a:srgbClr val="00005C"/>
        </a:accent6>
        <a:hlink>
          <a:srgbClr val="00808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790</Words>
  <Application>Microsoft Office PowerPoint</Application>
  <PresentationFormat>On-screen Show (4:3)</PresentationFormat>
  <Paragraphs>91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ECB Default</vt:lpstr>
      <vt:lpstr>Discussion of Altunbas et al. (2016) “Competition and Bank Risk: The Effect of Securitization and Bank Capital”*</vt:lpstr>
      <vt:lpstr>Competition and risk-taking</vt:lpstr>
      <vt:lpstr>Newness of research and findings</vt:lpstr>
      <vt:lpstr>Feedback and concerns (1/2)</vt:lpstr>
      <vt:lpstr>Feedback and concerns (2/2)</vt:lpstr>
      <vt:lpstr>Minor comments</vt:lpstr>
    </vt:vector>
  </TitlesOfParts>
  <Company>European Central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Bertram, Britta</dc:creator>
  <cp:lastModifiedBy>Koziol, Philipp</cp:lastModifiedBy>
  <cp:revision>63</cp:revision>
  <dcterms:created xsi:type="dcterms:W3CDTF">2013-04-23T12:27:02Z</dcterms:created>
  <dcterms:modified xsi:type="dcterms:W3CDTF">2016-11-29T13:52:18Z</dcterms:modified>
</cp:coreProperties>
</file>