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05" r:id="rId2"/>
    <p:sldId id="350" r:id="rId3"/>
    <p:sldId id="353" r:id="rId4"/>
    <p:sldId id="354" r:id="rId5"/>
    <p:sldId id="355" r:id="rId6"/>
    <p:sldId id="356" r:id="rId7"/>
    <p:sldId id="357" r:id="rId8"/>
    <p:sldId id="352" r:id="rId9"/>
    <p:sldId id="351" r:id="rId10"/>
    <p:sldId id="358" r:id="rId11"/>
  </p:sldIdLst>
  <p:sldSz cx="9144000" cy="6858000" type="screen4x3"/>
  <p:notesSz cx="6645275" cy="9777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70C0"/>
    <a:srgbClr val="A5A5E9"/>
    <a:srgbClr val="FF9933"/>
    <a:srgbClr val="FFFFFF"/>
    <a:srgbClr val="FF99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667" autoAdjust="0"/>
  </p:normalViewPr>
  <p:slideViewPr>
    <p:cSldViewPr>
      <p:cViewPr varScale="1">
        <p:scale>
          <a:sx n="88" d="100"/>
          <a:sy n="88" d="100"/>
        </p:scale>
        <p:origin x="-12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0463" tIns="45232" rIns="90463" bIns="45232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0463" tIns="45232" rIns="90463" bIns="45232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47EBB7-301F-4763-AB3F-5D861919B6AF}" type="datetimeFigureOut">
              <a:rPr lang="it-IT"/>
              <a:pPr>
                <a:defRPr/>
              </a:pPr>
              <a:t>21/10/2013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6875"/>
            <a:ext cx="2879725" cy="488950"/>
          </a:xfrm>
          <a:prstGeom prst="rect">
            <a:avLst/>
          </a:prstGeom>
        </p:spPr>
        <p:txBody>
          <a:bodyPr vert="horz" lIns="90463" tIns="45232" rIns="90463" bIns="45232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63963" y="9286875"/>
            <a:ext cx="2879725" cy="488950"/>
          </a:xfrm>
          <a:prstGeom prst="rect">
            <a:avLst/>
          </a:prstGeom>
        </p:spPr>
        <p:txBody>
          <a:bodyPr vert="horz" lIns="90463" tIns="45232" rIns="90463" bIns="45232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5CD2C4-8137-4C87-ADF6-BA4A9146D0D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2" rIns="90463" bIns="4523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3963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2" rIns="90463" bIns="4523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7888" y="73342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45025"/>
            <a:ext cx="531495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2" rIns="90463" bIns="452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75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2" rIns="90463" bIns="4523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3963" y="9286875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3" tIns="45232" rIns="90463" bIns="4523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C9D26CD-A2BB-4651-B577-8C9EA093BE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5AF666-51E3-48A0-A25F-ED63A7D5F4F4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6A3F9C-1C5E-4A1F-A9F1-45B341307FE7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 userDrawn="1"/>
        </p:nvPicPr>
        <p:blipFill>
          <a:blip r:embed="rId2"/>
          <a:srcRect l="43945"/>
          <a:stretch>
            <a:fillRect/>
          </a:stretch>
        </p:blipFill>
        <p:spPr bwMode="auto">
          <a:xfrm>
            <a:off x="8316913" y="6089650"/>
            <a:ext cx="827087" cy="768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1" descr="bocconi_logo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260350"/>
            <a:ext cx="557213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6"/>
          <p:cNvSpPr/>
          <p:nvPr userDrawn="1"/>
        </p:nvSpPr>
        <p:spPr>
          <a:xfrm>
            <a:off x="1116013" y="0"/>
            <a:ext cx="131762" cy="6643688"/>
          </a:xfrm>
          <a:prstGeom prst="rect">
            <a:avLst/>
          </a:prstGeom>
          <a:solidFill>
            <a:srgbClr val="FF99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CasellaDiTesto 8"/>
          <p:cNvSpPr txBox="1"/>
          <p:nvPr userDrawn="1"/>
        </p:nvSpPr>
        <p:spPr>
          <a:xfrm>
            <a:off x="4956175" y="6191250"/>
            <a:ext cx="32877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t-IT" b="1" dirty="0">
                <a:latin typeface="+mn-lt"/>
                <a:cs typeface="Calibri" pitchFamily="34" charset="0"/>
              </a:rPr>
              <a:t>andrea.resti@unibocconi.it</a:t>
            </a:r>
            <a:endParaRPr lang="it-IT" sz="1600" b="1" dirty="0">
              <a:latin typeface="+mn-lt"/>
              <a:cs typeface="Calibri" pitchFamily="34" charset="0"/>
            </a:endParaRPr>
          </a:p>
        </p:txBody>
      </p:sp>
      <p:cxnSp>
        <p:nvCxnSpPr>
          <p:cNvPr id="8" name="Connettore 1 9"/>
          <p:cNvCxnSpPr/>
          <p:nvPr userDrawn="1"/>
        </p:nvCxnSpPr>
        <p:spPr>
          <a:xfrm>
            <a:off x="0" y="6070600"/>
            <a:ext cx="9144000" cy="1588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72172" y="1890957"/>
            <a:ext cx="6528219" cy="1470025"/>
          </a:xfrm>
          <a:prstGeom prst="rect">
            <a:avLst/>
          </a:prstGeom>
          <a:solidFill>
            <a:schemeClr val="accent3">
              <a:alpha val="52000"/>
            </a:schemeClr>
          </a:solidFill>
        </p:spPr>
        <p:txBody>
          <a:bodyPr anchor="b"/>
          <a:lstStyle>
            <a:lvl1pPr algn="l">
              <a:defRPr sz="4000">
                <a:solidFill>
                  <a:srgbClr val="FF9900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86482" y="3365760"/>
            <a:ext cx="6513909" cy="49528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 userDrawn="1"/>
        </p:nvPicPr>
        <p:blipFill>
          <a:blip r:embed="rId2"/>
          <a:srcRect l="46776"/>
          <a:stretch>
            <a:fillRect/>
          </a:stretch>
        </p:blipFill>
        <p:spPr bwMode="auto">
          <a:xfrm>
            <a:off x="8358188" y="6089650"/>
            <a:ext cx="785812" cy="768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1" descr="bocconi_logo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0" y="4410075"/>
            <a:ext cx="471488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6"/>
          <p:cNvSpPr/>
          <p:nvPr userDrawn="1"/>
        </p:nvSpPr>
        <p:spPr>
          <a:xfrm>
            <a:off x="142875" y="0"/>
            <a:ext cx="142875" cy="1928813"/>
          </a:xfrm>
          <a:prstGeom prst="rect">
            <a:avLst/>
          </a:prstGeom>
          <a:solidFill>
            <a:srgbClr val="FF99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7" name="Connettore 1 7"/>
          <p:cNvCxnSpPr/>
          <p:nvPr userDrawn="1"/>
        </p:nvCxnSpPr>
        <p:spPr>
          <a:xfrm>
            <a:off x="0" y="1498600"/>
            <a:ext cx="1643063" cy="1588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8215340" cy="4929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numero diapositiva 18"/>
          <p:cNvSpPr>
            <a:spLocks noGrp="1"/>
          </p:cNvSpPr>
          <p:nvPr>
            <p:ph type="sldNum" sz="quarter" idx="11"/>
          </p:nvPr>
        </p:nvSpPr>
        <p:spPr>
          <a:xfrm rot="16200000">
            <a:off x="8563769" y="116681"/>
            <a:ext cx="509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FF99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7C9D124-5B14-478A-AA28-0B406EA357D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2"/>
          <a:srcRect l="46776"/>
          <a:stretch>
            <a:fillRect/>
          </a:stretch>
        </p:blipFill>
        <p:spPr bwMode="auto">
          <a:xfrm>
            <a:off x="8358188" y="6089650"/>
            <a:ext cx="785812" cy="768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11" descr="bocconi_logo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0" y="4410075"/>
            <a:ext cx="471488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7"/>
          <p:cNvSpPr/>
          <p:nvPr userDrawn="1"/>
        </p:nvSpPr>
        <p:spPr>
          <a:xfrm>
            <a:off x="142875" y="0"/>
            <a:ext cx="142875" cy="1928813"/>
          </a:xfrm>
          <a:prstGeom prst="rect">
            <a:avLst/>
          </a:prstGeom>
          <a:solidFill>
            <a:srgbClr val="FF99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8" name="Connettore 1 8"/>
          <p:cNvCxnSpPr/>
          <p:nvPr userDrawn="1"/>
        </p:nvCxnSpPr>
        <p:spPr>
          <a:xfrm>
            <a:off x="0" y="1498600"/>
            <a:ext cx="1643063" cy="1588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15" name="Segnaposto contenuto 14"/>
          <p:cNvSpPr>
            <a:spLocks noGrp="1"/>
          </p:cNvSpPr>
          <p:nvPr>
            <p:ph sz="quarter" idx="10"/>
          </p:nvPr>
        </p:nvSpPr>
        <p:spPr>
          <a:xfrm>
            <a:off x="357189" y="1643063"/>
            <a:ext cx="3857621" cy="5000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7" name="Segnaposto contenuto 16"/>
          <p:cNvSpPr>
            <a:spLocks noGrp="1"/>
          </p:cNvSpPr>
          <p:nvPr>
            <p:ph sz="quarter" idx="11"/>
          </p:nvPr>
        </p:nvSpPr>
        <p:spPr>
          <a:xfrm>
            <a:off x="4429124" y="1643063"/>
            <a:ext cx="3857626" cy="5000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9" name="Segnaposto numero diapositiva 18"/>
          <p:cNvSpPr>
            <a:spLocks noGrp="1"/>
          </p:cNvSpPr>
          <p:nvPr>
            <p:ph type="sldNum" sz="quarter" idx="12"/>
          </p:nvPr>
        </p:nvSpPr>
        <p:spPr>
          <a:xfrm rot="16200000">
            <a:off x="8563769" y="116681"/>
            <a:ext cx="509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FF99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CAA7D0-A82B-46DD-B41B-35B2B12E0CB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/>
          <p:cNvPicPr>
            <a:picLocks noChangeAspect="1" noChangeArrowheads="1"/>
          </p:cNvPicPr>
          <p:nvPr userDrawn="1"/>
        </p:nvPicPr>
        <p:blipFill>
          <a:blip r:embed="rId2"/>
          <a:srcRect l="46776"/>
          <a:stretch>
            <a:fillRect/>
          </a:stretch>
        </p:blipFill>
        <p:spPr bwMode="auto">
          <a:xfrm>
            <a:off x="8358188" y="6089650"/>
            <a:ext cx="785812" cy="768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" name="Picture 11" descr="bocconi_logo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0" y="4410075"/>
            <a:ext cx="471488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5"/>
          <p:cNvSpPr/>
          <p:nvPr userDrawn="1"/>
        </p:nvSpPr>
        <p:spPr>
          <a:xfrm>
            <a:off x="142875" y="0"/>
            <a:ext cx="142875" cy="1928813"/>
          </a:xfrm>
          <a:prstGeom prst="rect">
            <a:avLst/>
          </a:prstGeom>
          <a:solidFill>
            <a:srgbClr val="FF99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6" name="Connettore 1 6"/>
          <p:cNvCxnSpPr/>
          <p:nvPr userDrawn="1"/>
        </p:nvCxnSpPr>
        <p:spPr>
          <a:xfrm>
            <a:off x="0" y="1498600"/>
            <a:ext cx="1643063" cy="1588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numero diapositiva 18"/>
          <p:cNvSpPr>
            <a:spLocks noGrp="1"/>
          </p:cNvSpPr>
          <p:nvPr>
            <p:ph type="sldNum" sz="quarter" idx="10"/>
          </p:nvPr>
        </p:nvSpPr>
        <p:spPr>
          <a:xfrm rot="16200000">
            <a:off x="8563769" y="116681"/>
            <a:ext cx="509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FF99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F48648F-EDA2-47AC-8F18-DE998BE7333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4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15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6">
            <a:lum bright="70000" contrast="-70000"/>
          </a:blip>
          <a:srcRect t="5670" r="40550" b="3488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>
            <a:spLocks noGrp="1"/>
          </p:cNvSpPr>
          <p:nvPr>
            <p:ph type="ctrTitle"/>
          </p:nvPr>
        </p:nvSpPr>
        <p:spPr>
          <a:xfrm>
            <a:off x="1357313" y="981075"/>
            <a:ext cx="5446712" cy="1660525"/>
          </a:xfrm>
          <a:noFill/>
        </p:spPr>
        <p:txBody>
          <a:bodyPr/>
          <a:lstStyle/>
          <a:p>
            <a:r>
              <a:rPr lang="en-GB" smtClean="0"/>
              <a:t>Proportionality</a:t>
            </a:r>
            <a:br>
              <a:rPr lang="en-GB" smtClean="0"/>
            </a:br>
            <a:r>
              <a:rPr lang="en-GB" smtClean="0"/>
              <a:t>and Liquidity Risk</a:t>
            </a:r>
            <a:endParaRPr lang="en-GB" b="0" smtClean="0"/>
          </a:p>
        </p:txBody>
      </p:sp>
      <p:sp>
        <p:nvSpPr>
          <p:cNvPr id="8194" name="Sottotitolo 2"/>
          <p:cNvSpPr>
            <a:spLocks noGrp="1"/>
          </p:cNvSpPr>
          <p:nvPr>
            <p:ph type="subTitle" idx="1"/>
          </p:nvPr>
        </p:nvSpPr>
        <p:spPr>
          <a:xfrm>
            <a:off x="1371600" y="2646363"/>
            <a:ext cx="6343650" cy="1646237"/>
          </a:xfrm>
        </p:spPr>
        <p:txBody>
          <a:bodyPr/>
          <a:lstStyle/>
          <a:p>
            <a:r>
              <a:rPr lang="it-IT" smtClean="0"/>
              <a:t>Andrea Resti </a:t>
            </a:r>
          </a:p>
          <a:p>
            <a:r>
              <a:rPr lang="en-GB" sz="1800" smtClean="0"/>
              <a:t>Department of Finance</a:t>
            </a:r>
            <a:br>
              <a:rPr lang="en-GB" sz="1800" smtClean="0"/>
            </a:br>
            <a:r>
              <a:rPr lang="en-GB" sz="1800" smtClean="0"/>
              <a:t>Bocconi University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1403350" y="476250"/>
            <a:ext cx="6343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dirty="0"/>
              <a:t>EBA proportionality workshop</a:t>
            </a:r>
            <a:endParaRPr lang="en-GB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ctrTitle"/>
          </p:nvPr>
        </p:nvSpPr>
        <p:spPr>
          <a:xfrm>
            <a:off x="1357313" y="981075"/>
            <a:ext cx="5446712" cy="1660525"/>
          </a:xfrm>
          <a:noFill/>
        </p:spPr>
        <p:txBody>
          <a:bodyPr/>
          <a:lstStyle/>
          <a:p>
            <a:r>
              <a:rPr lang="en-GB" smtClean="0"/>
              <a:t>Proportionality</a:t>
            </a:r>
            <a:br>
              <a:rPr lang="en-GB" smtClean="0"/>
            </a:br>
            <a:r>
              <a:rPr lang="en-GB" smtClean="0"/>
              <a:t>and Liquidity Risk</a:t>
            </a:r>
            <a:endParaRPr lang="en-GB" b="0" smtClean="0"/>
          </a:p>
        </p:txBody>
      </p:sp>
      <p:sp>
        <p:nvSpPr>
          <p:cNvPr id="18434" name="Sottotitolo 2"/>
          <p:cNvSpPr>
            <a:spLocks noGrp="1"/>
          </p:cNvSpPr>
          <p:nvPr>
            <p:ph type="subTitle" idx="1"/>
          </p:nvPr>
        </p:nvSpPr>
        <p:spPr>
          <a:xfrm>
            <a:off x="1371600" y="2646363"/>
            <a:ext cx="6343650" cy="1646237"/>
          </a:xfrm>
        </p:spPr>
        <p:txBody>
          <a:bodyPr/>
          <a:lstStyle/>
          <a:p>
            <a:r>
              <a:rPr lang="it-IT" smtClean="0"/>
              <a:t>Andrea Resti </a:t>
            </a:r>
          </a:p>
          <a:p>
            <a:r>
              <a:rPr lang="en-GB" sz="1800" smtClean="0"/>
              <a:t>Department of Finance</a:t>
            </a:r>
            <a:br>
              <a:rPr lang="en-GB" sz="1800" smtClean="0"/>
            </a:br>
            <a:r>
              <a:rPr lang="en-GB" sz="1800" smtClean="0"/>
              <a:t>Bocconi University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1403350" y="476250"/>
            <a:ext cx="6343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dirty="0"/>
              <a:t>EBA proportionality workshop</a:t>
            </a:r>
            <a:endParaRPr lang="en-GB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The proportionality principle:</a:t>
            </a:r>
            <a:br>
              <a:rPr lang="en-GB" smtClean="0"/>
            </a:br>
            <a:r>
              <a:rPr lang="en-GB" smtClean="0"/>
              <a:t>back to basics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8215312" cy="49291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smtClean="0"/>
              <a:t>The lawfulness of a measure depends on whether it is </a:t>
            </a:r>
            <a:r>
              <a:rPr lang="en-US" sz="2600" smtClean="0">
                <a:solidFill>
                  <a:schemeClr val="accent2"/>
                </a:solidFill>
              </a:rPr>
              <a:t>appropriate </a:t>
            </a:r>
            <a:r>
              <a:rPr lang="en-US" sz="2600" smtClean="0"/>
              <a:t>and </a:t>
            </a:r>
            <a:r>
              <a:rPr lang="en-US" sz="2600" smtClean="0">
                <a:solidFill>
                  <a:schemeClr val="accent2"/>
                </a:solidFill>
              </a:rPr>
              <a:t>necessary </a:t>
            </a:r>
            <a:r>
              <a:rPr lang="en-US" sz="2600" smtClean="0"/>
              <a:t>to achieve the objectives legitimately pursued. When there is a choice between several appropriate measures the least onerous must be adopted, and any disadvantage caused must not be </a:t>
            </a:r>
            <a:r>
              <a:rPr lang="en-US" sz="2600" smtClean="0">
                <a:solidFill>
                  <a:schemeClr val="accent2"/>
                </a:solidFill>
              </a:rPr>
              <a:t>disproportionate </a:t>
            </a:r>
            <a:r>
              <a:rPr lang="en-US" sz="2600" smtClean="0"/>
              <a:t>to the aims pursued.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A 3-stage test: </a:t>
            </a:r>
          </a:p>
          <a:p>
            <a:pPr marL="914400" lvl="1" indent="-514350">
              <a:lnSpc>
                <a:spcPct val="90000"/>
              </a:lnSpc>
              <a:buFontTx/>
              <a:buAutoNum type="arabicPeriod"/>
            </a:pPr>
            <a:r>
              <a:rPr lang="en-US" sz="2200" smtClean="0"/>
              <a:t>is the measure suitable to achieve a legitimate aim?</a:t>
            </a:r>
          </a:p>
          <a:p>
            <a:pPr marL="914400" lvl="1" indent="-514350">
              <a:lnSpc>
                <a:spcPct val="90000"/>
              </a:lnSpc>
              <a:buFontTx/>
              <a:buAutoNum type="arabicPeriod"/>
            </a:pPr>
            <a:r>
              <a:rPr lang="en-US" sz="2200" smtClean="0"/>
              <a:t>Is it necessary to achieve that aim or are less restrictive means?</a:t>
            </a:r>
          </a:p>
          <a:p>
            <a:pPr marL="914400" lvl="1" indent="-514350">
              <a:lnSpc>
                <a:spcPct val="90000"/>
              </a:lnSpc>
              <a:buFontTx/>
              <a:buAutoNum type="arabicPeriod"/>
            </a:pPr>
            <a:r>
              <a:rPr lang="en-US" sz="2200" smtClean="0"/>
              <a:t>Does it have an excessive effect on European citizens or companies?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4D846A-E336-4A08-99BE-DEDC2814C581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The new Liquidity Rules:</a:t>
            </a:r>
            <a:br>
              <a:rPr lang="en-GB" smtClean="0"/>
            </a:br>
            <a:r>
              <a:rPr lang="en-GB" smtClean="0"/>
              <a:t>a </a:t>
            </a:r>
            <a:r>
              <a:rPr lang="en-GB" smtClean="0">
                <a:solidFill>
                  <a:schemeClr val="accent2"/>
                </a:solidFill>
              </a:rPr>
              <a:t>legitimate </a:t>
            </a:r>
            <a:r>
              <a:rPr lang="en-GB" smtClean="0"/>
              <a:t>aim?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95288" y="1628775"/>
            <a:ext cx="4575175" cy="49291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/>
              <a:t>Aim: to avoid the </a:t>
            </a:r>
            <a:r>
              <a:rPr lang="en-GB" dirty="0" smtClean="0">
                <a:solidFill>
                  <a:schemeClr val="accent2"/>
                </a:solidFill>
              </a:rPr>
              <a:t>costs caused to taxpayers, employees, consumers and borrowers </a:t>
            </a:r>
            <a:r>
              <a:rPr lang="en-GB" dirty="0" smtClean="0"/>
              <a:t>by bank failures triggered by an inadequate liquidity profile (LCR) and/or by an excessive maturity transformation (NSFR)…</a:t>
            </a:r>
          </a:p>
          <a:p>
            <a:pPr>
              <a:defRPr/>
            </a:pPr>
            <a:r>
              <a:rPr lang="en-GB" dirty="0" smtClean="0"/>
              <a:t>…with a special focus on costs caused </a:t>
            </a:r>
            <a:r>
              <a:rPr lang="en-GB" b="1" dirty="0" smtClean="0"/>
              <a:t>indirectly</a:t>
            </a:r>
            <a:r>
              <a:rPr lang="en-GB" dirty="0" smtClean="0"/>
              <a:t>, through contagion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F9D5B8-5105-4A8F-949F-C362739A965A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  <p:grpSp>
        <p:nvGrpSpPr>
          <p:cNvPr id="11314" name="Group 50"/>
          <p:cNvGrpSpPr>
            <a:grpSpLocks/>
          </p:cNvGrpSpPr>
          <p:nvPr/>
        </p:nvGrpSpPr>
        <p:grpSpPr bwMode="auto">
          <a:xfrm>
            <a:off x="4932363" y="1916113"/>
            <a:ext cx="2936875" cy="1930400"/>
            <a:chOff x="3125" y="1197"/>
            <a:chExt cx="1850" cy="1216"/>
          </a:xfrm>
        </p:grpSpPr>
        <p:sp>
          <p:nvSpPr>
            <p:cNvPr id="6" name="Torta 5"/>
            <p:cNvSpPr/>
            <p:nvPr/>
          </p:nvSpPr>
          <p:spPr>
            <a:xfrm>
              <a:off x="3987" y="1416"/>
              <a:ext cx="861" cy="862"/>
            </a:xfrm>
            <a:prstGeom prst="pie">
              <a:avLst>
                <a:gd name="adj1" fmla="val 13699475"/>
                <a:gd name="adj2" fmla="val 162000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" name="Torta 6"/>
            <p:cNvSpPr/>
            <p:nvPr/>
          </p:nvSpPr>
          <p:spPr>
            <a:xfrm>
              <a:off x="3941" y="1507"/>
              <a:ext cx="862" cy="861"/>
            </a:xfrm>
            <a:prstGeom prst="pie">
              <a:avLst>
                <a:gd name="adj1" fmla="val 8252611"/>
                <a:gd name="adj2" fmla="val 13699485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8" name="Torta 7"/>
            <p:cNvSpPr/>
            <p:nvPr/>
          </p:nvSpPr>
          <p:spPr>
            <a:xfrm>
              <a:off x="4077" y="1505"/>
              <a:ext cx="862" cy="861"/>
            </a:xfrm>
            <a:prstGeom prst="pie">
              <a:avLst>
                <a:gd name="adj1" fmla="val 16247352"/>
                <a:gd name="adj2" fmla="val 8288625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3584" y="1197"/>
              <a:ext cx="1332" cy="2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600" dirty="0">
                  <a:latin typeface="+mn-lt"/>
                </a:rPr>
                <a:t>Costs to shareholders</a:t>
              </a: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3125" y="1637"/>
              <a:ext cx="825" cy="5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600" dirty="0">
                  <a:latin typeface="+mn-lt"/>
                </a:rPr>
                <a:t>Direct costs </a:t>
              </a:r>
              <a:br>
                <a:rPr lang="en-GB" sz="1600" dirty="0">
                  <a:latin typeface="+mn-lt"/>
                </a:rPr>
              </a:br>
              <a:r>
                <a:rPr lang="en-GB" sz="1600" dirty="0">
                  <a:latin typeface="+mn-lt"/>
                </a:rPr>
                <a:t>to other </a:t>
              </a:r>
              <a:br>
                <a:rPr lang="en-GB" sz="1600" dirty="0">
                  <a:latin typeface="+mn-lt"/>
                </a:rPr>
              </a:br>
              <a:r>
                <a:rPr lang="en-GB" sz="1600" dirty="0">
                  <a:latin typeface="+mn-lt"/>
                </a:rPr>
                <a:t>stakeholders</a:t>
              </a:r>
            </a:p>
          </p:txBody>
        </p:sp>
      </p:grpSp>
      <p:grpSp>
        <p:nvGrpSpPr>
          <p:cNvPr id="11317" name="Group 53"/>
          <p:cNvGrpSpPr>
            <a:grpSpLocks/>
          </p:cNvGrpSpPr>
          <p:nvPr/>
        </p:nvGrpSpPr>
        <p:grpSpPr bwMode="auto">
          <a:xfrm>
            <a:off x="5219700" y="3429000"/>
            <a:ext cx="3298825" cy="3033713"/>
            <a:chOff x="3288" y="2160"/>
            <a:chExt cx="2078" cy="191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548" y="2160"/>
              <a:ext cx="818" cy="3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GB" sz="1600" dirty="0">
                  <a:latin typeface="+mn-lt"/>
                </a:rPr>
                <a:t>Costs </a:t>
              </a:r>
              <a:br>
                <a:rPr lang="en-GB" sz="1600" dirty="0">
                  <a:latin typeface="+mn-lt"/>
                </a:rPr>
              </a:br>
              <a:r>
                <a:rPr lang="en-GB" sz="1600" dirty="0">
                  <a:latin typeface="+mn-lt"/>
                </a:rPr>
                <a:t>of contagion</a:t>
              </a:r>
            </a:p>
          </p:txBody>
        </p:sp>
        <p:grpSp>
          <p:nvGrpSpPr>
            <p:cNvPr id="11280" name="Gruppo 14"/>
            <p:cNvGrpSpPr>
              <a:grpSpLocks/>
            </p:cNvGrpSpPr>
            <p:nvPr/>
          </p:nvGrpSpPr>
          <p:grpSpPr bwMode="auto">
            <a:xfrm>
              <a:off x="3288" y="2762"/>
              <a:ext cx="624" cy="595"/>
              <a:chOff x="4950477" y="4100525"/>
              <a:chExt cx="1584176" cy="1512168"/>
            </a:xfrm>
          </p:grpSpPr>
          <p:sp>
            <p:nvSpPr>
              <p:cNvPr id="12" name="Torta 11"/>
              <p:cNvSpPr/>
              <p:nvPr/>
            </p:nvSpPr>
            <p:spPr>
              <a:xfrm>
                <a:off x="5022485" y="4100525"/>
                <a:ext cx="1368152" cy="1368152"/>
              </a:xfrm>
              <a:prstGeom prst="pie">
                <a:avLst>
                  <a:gd name="adj1" fmla="val 13699475"/>
                  <a:gd name="adj2" fmla="val 16200000"/>
                </a:avLst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orta 12"/>
              <p:cNvSpPr/>
              <p:nvPr/>
            </p:nvSpPr>
            <p:spPr>
              <a:xfrm>
                <a:off x="4950477" y="4244541"/>
                <a:ext cx="1368152" cy="1368152"/>
              </a:xfrm>
              <a:prstGeom prst="pie">
                <a:avLst>
                  <a:gd name="adj1" fmla="val 8252611"/>
                  <a:gd name="adj2" fmla="val 13699485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orta 13"/>
              <p:cNvSpPr/>
              <p:nvPr/>
            </p:nvSpPr>
            <p:spPr>
              <a:xfrm>
                <a:off x="5166501" y="4244541"/>
                <a:ext cx="1368152" cy="1368152"/>
              </a:xfrm>
              <a:prstGeom prst="pie">
                <a:avLst>
                  <a:gd name="adj1" fmla="val 16247352"/>
                  <a:gd name="adj2" fmla="val 8288625"/>
                </a:avLst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281" name="Gruppo 15"/>
            <p:cNvGrpSpPr>
              <a:grpSpLocks/>
            </p:cNvGrpSpPr>
            <p:nvPr/>
          </p:nvGrpSpPr>
          <p:grpSpPr bwMode="auto">
            <a:xfrm>
              <a:off x="4502" y="3022"/>
              <a:ext cx="623" cy="595"/>
              <a:chOff x="4950477" y="4100525"/>
              <a:chExt cx="1584176" cy="1512168"/>
            </a:xfrm>
          </p:grpSpPr>
          <p:sp>
            <p:nvSpPr>
              <p:cNvPr id="17" name="Torta 16"/>
              <p:cNvSpPr/>
              <p:nvPr/>
            </p:nvSpPr>
            <p:spPr>
              <a:xfrm>
                <a:off x="5022485" y="4100525"/>
                <a:ext cx="1368152" cy="1368152"/>
              </a:xfrm>
              <a:prstGeom prst="pie">
                <a:avLst>
                  <a:gd name="adj1" fmla="val 13699475"/>
                  <a:gd name="adj2" fmla="val 16200000"/>
                </a:avLst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Torta 17"/>
              <p:cNvSpPr/>
              <p:nvPr/>
            </p:nvSpPr>
            <p:spPr>
              <a:xfrm>
                <a:off x="4950477" y="4244541"/>
                <a:ext cx="1368152" cy="1368152"/>
              </a:xfrm>
              <a:prstGeom prst="pie">
                <a:avLst>
                  <a:gd name="adj1" fmla="val 8252611"/>
                  <a:gd name="adj2" fmla="val 13699485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Torta 18"/>
              <p:cNvSpPr/>
              <p:nvPr/>
            </p:nvSpPr>
            <p:spPr>
              <a:xfrm>
                <a:off x="5166501" y="4244541"/>
                <a:ext cx="1368152" cy="1368152"/>
              </a:xfrm>
              <a:prstGeom prst="pie">
                <a:avLst>
                  <a:gd name="adj1" fmla="val 16247352"/>
                  <a:gd name="adj2" fmla="val 8288625"/>
                </a:avLst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282" name="Gruppo 19"/>
            <p:cNvGrpSpPr>
              <a:grpSpLocks/>
            </p:cNvGrpSpPr>
            <p:nvPr/>
          </p:nvGrpSpPr>
          <p:grpSpPr bwMode="auto">
            <a:xfrm>
              <a:off x="3736" y="3475"/>
              <a:ext cx="624" cy="596"/>
              <a:chOff x="4950477" y="4100525"/>
              <a:chExt cx="1584176" cy="1512168"/>
            </a:xfrm>
          </p:grpSpPr>
          <p:sp>
            <p:nvSpPr>
              <p:cNvPr id="21" name="Torta 20"/>
              <p:cNvSpPr/>
              <p:nvPr/>
            </p:nvSpPr>
            <p:spPr>
              <a:xfrm>
                <a:off x="5022485" y="4100525"/>
                <a:ext cx="1368152" cy="1368152"/>
              </a:xfrm>
              <a:prstGeom prst="pie">
                <a:avLst>
                  <a:gd name="adj1" fmla="val 13699475"/>
                  <a:gd name="adj2" fmla="val 16200000"/>
                </a:avLst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orta 21"/>
              <p:cNvSpPr/>
              <p:nvPr/>
            </p:nvSpPr>
            <p:spPr>
              <a:xfrm>
                <a:off x="4950477" y="4244541"/>
                <a:ext cx="1368152" cy="1368152"/>
              </a:xfrm>
              <a:prstGeom prst="pie">
                <a:avLst>
                  <a:gd name="adj1" fmla="val 8252611"/>
                  <a:gd name="adj2" fmla="val 13699485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Torta 22"/>
              <p:cNvSpPr/>
              <p:nvPr/>
            </p:nvSpPr>
            <p:spPr>
              <a:xfrm>
                <a:off x="5166501" y="4244541"/>
                <a:ext cx="1368152" cy="1368152"/>
              </a:xfrm>
              <a:prstGeom prst="pie">
                <a:avLst>
                  <a:gd name="adj1" fmla="val 16247352"/>
                  <a:gd name="adj2" fmla="val 8288625"/>
                </a:avLst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Connettore 2 24"/>
            <p:cNvCxnSpPr>
              <a:stCxn id="8" idx="1"/>
              <a:endCxn id="0" idx="0"/>
            </p:cNvCxnSpPr>
            <p:nvPr/>
          </p:nvCxnSpPr>
          <p:spPr>
            <a:xfrm flipH="1">
              <a:off x="4125" y="2387"/>
              <a:ext cx="352" cy="112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ttore 2 26"/>
            <p:cNvCxnSpPr/>
            <p:nvPr/>
          </p:nvCxnSpPr>
          <p:spPr>
            <a:xfrm>
              <a:off x="4473" y="2368"/>
              <a:ext cx="326" cy="60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/>
            <p:nvPr/>
          </p:nvCxnSpPr>
          <p:spPr>
            <a:xfrm flipH="1">
              <a:off x="3881" y="2368"/>
              <a:ext cx="592" cy="45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The new Liquidity Rules: </a:t>
            </a:r>
            <a:r>
              <a:rPr lang="en-GB" smtClean="0">
                <a:solidFill>
                  <a:schemeClr val="accent2"/>
                </a:solidFill>
              </a:rPr>
              <a:t>necessary </a:t>
            </a:r>
            <a:r>
              <a:rPr lang="en-GB" smtClean="0"/>
              <a:t>and </a:t>
            </a:r>
            <a:r>
              <a:rPr lang="en-GB" smtClean="0">
                <a:solidFill>
                  <a:schemeClr val="accent2"/>
                </a:solidFill>
              </a:rPr>
              <a:t>able </a:t>
            </a:r>
            <a:r>
              <a:rPr lang="en-GB" smtClean="0"/>
              <a:t>to achieve this aim?</a:t>
            </a:r>
          </a:p>
        </p:txBody>
      </p:sp>
      <p:sp>
        <p:nvSpPr>
          <p:cNvPr id="12290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8215312" cy="4929187"/>
          </a:xfrm>
        </p:spPr>
        <p:txBody>
          <a:bodyPr/>
          <a:lstStyle/>
          <a:p>
            <a:r>
              <a:rPr lang="en-GB" smtClean="0"/>
              <a:t>The financial crisis has shown the weaknesses of a system based on</a:t>
            </a:r>
          </a:p>
          <a:p>
            <a:pPr lvl="1"/>
            <a:r>
              <a:rPr lang="en-GB" smtClean="0"/>
              <a:t>Capital requirements</a:t>
            </a:r>
          </a:p>
          <a:p>
            <a:pPr lvl="1"/>
            <a:r>
              <a:rPr lang="en-GB" smtClean="0"/>
              <a:t>Discretionary review by national authorities</a:t>
            </a:r>
          </a:p>
          <a:p>
            <a:pPr lvl="1"/>
            <a:r>
              <a:rPr lang="en-GB" smtClean="0"/>
              <a:t>Market discipline (?)</a:t>
            </a:r>
          </a:p>
          <a:p>
            <a:r>
              <a:rPr lang="en-GB" smtClean="0"/>
              <a:t>Hard limits to the banks’ ability to take on liquidity risks may therefore add significantly to the effectiveness of the regulatory framework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A0AB7-F3FE-487F-908E-E6DA72F5DC39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Disadvantages (dis)</a:t>
            </a:r>
            <a:r>
              <a:rPr lang="en-GB" smtClean="0">
                <a:solidFill>
                  <a:schemeClr val="accent2"/>
                </a:solidFill>
              </a:rPr>
              <a:t>proportionate 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to the aims pursued?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6230937" cy="492918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Two main classes of disadvantages</a:t>
            </a:r>
          </a:p>
          <a:p>
            <a:pPr lvl="1">
              <a:defRPr/>
            </a:pPr>
            <a:r>
              <a:rPr lang="en-GB" dirty="0" smtClean="0"/>
              <a:t>Lower profitability </a:t>
            </a:r>
            <a:r>
              <a:rPr lang="en-GB" dirty="0" smtClean="0">
                <a:solidFill>
                  <a:schemeClr val="accent2"/>
                </a:solidFill>
              </a:rPr>
              <a:t>and higher prices</a:t>
            </a:r>
          </a:p>
          <a:p>
            <a:pPr lvl="2">
              <a:defRPr/>
            </a:pPr>
            <a:r>
              <a:rPr lang="en-GB" dirty="0" smtClean="0"/>
              <a:t>ex ante or ex post? Will shareholders lose the ability to “outsource” costs to the taxpayer?</a:t>
            </a:r>
          </a:p>
          <a:p>
            <a:pPr lvl="2">
              <a:defRPr/>
            </a:pPr>
            <a:r>
              <a:rPr lang="en-GB" dirty="0" smtClean="0"/>
              <a:t>It is hard to ensure that this dilution in profitability / increase in prices is proportionate to disadvantages, but it is hard to challenge this in Courts</a:t>
            </a:r>
          </a:p>
          <a:p>
            <a:pPr lvl="1">
              <a:defRPr/>
            </a:pPr>
            <a:r>
              <a:rPr lang="en-GB" dirty="0" smtClean="0"/>
              <a:t>Compliance costs</a:t>
            </a:r>
          </a:p>
          <a:p>
            <a:pPr lvl="2">
              <a:defRPr/>
            </a:pPr>
            <a:r>
              <a:rPr lang="en-GB" dirty="0" smtClean="0"/>
              <a:t>Mainly fixed in nature…</a:t>
            </a:r>
          </a:p>
          <a:p>
            <a:pPr lvl="3">
              <a:defRPr/>
            </a:pPr>
            <a:r>
              <a:rPr lang="en-GB" dirty="0" smtClean="0"/>
              <a:t>although the rules can accommodate for some degree of flexibility (e.g., Pillar 1 in Basel 2)</a:t>
            </a:r>
          </a:p>
          <a:p>
            <a:pPr lvl="2">
              <a:defRPr/>
            </a:pPr>
            <a:r>
              <a:rPr lang="en-GB" dirty="0" smtClean="0"/>
              <a:t>…while the negative externalities increase with size!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A899C9-6E26-4507-B71D-47F5F4CBA696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 rot="953290">
            <a:off x="6588125" y="2060575"/>
            <a:ext cx="2232025" cy="183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As </a:t>
            </a:r>
            <a:r>
              <a:rPr lang="en-GB" sz="1400" dirty="0"/>
              <a:t>banks face profitability strains and stability is given priority over efficiency, competition is unlike to ensure that additional costs are paid by equity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tangolo arrotondato 37"/>
          <p:cNvSpPr/>
          <p:nvPr/>
        </p:nvSpPr>
        <p:spPr>
          <a:xfrm>
            <a:off x="4408488" y="2306638"/>
            <a:ext cx="3313112" cy="4427537"/>
          </a:xfrm>
          <a:prstGeom prst="roundRect">
            <a:avLst>
              <a:gd name="adj" fmla="val 7223"/>
            </a:avLst>
          </a:prstGeom>
          <a:noFill/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9" name="Rettangolo arrotondato 38"/>
          <p:cNvSpPr/>
          <p:nvPr/>
        </p:nvSpPr>
        <p:spPr>
          <a:xfrm>
            <a:off x="900113" y="2314575"/>
            <a:ext cx="3311525" cy="4427538"/>
          </a:xfrm>
          <a:prstGeom prst="roundRect">
            <a:avLst>
              <a:gd name="adj" fmla="val 7223"/>
            </a:avLst>
          </a:prstGeom>
          <a:noFill/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21" name="Connettore 1 20"/>
          <p:cNvCxnSpPr/>
          <p:nvPr/>
        </p:nvCxnSpPr>
        <p:spPr>
          <a:xfrm>
            <a:off x="179388" y="3662363"/>
            <a:ext cx="878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On a micro basis, compliance costs may prove disproportionate to benefits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ACE48D-A639-46A2-B5ED-4A2661E12D32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4572000" y="3662363"/>
            <a:ext cx="28082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 rot="5400000">
            <a:off x="1547664" y="2392135"/>
            <a:ext cx="936104" cy="151216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ttangolo 8"/>
          <p:cNvSpPr/>
          <p:nvPr/>
        </p:nvSpPr>
        <p:spPr>
          <a:xfrm rot="5400000">
            <a:off x="4697288" y="2832926"/>
            <a:ext cx="936104" cy="61606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ettangolo 9"/>
          <p:cNvSpPr/>
          <p:nvPr/>
        </p:nvSpPr>
        <p:spPr>
          <a:xfrm rot="5400000">
            <a:off x="1799692" y="3220227"/>
            <a:ext cx="936104" cy="20162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ettangolo 10"/>
          <p:cNvSpPr/>
          <p:nvPr/>
        </p:nvSpPr>
        <p:spPr>
          <a:xfrm rot="5400000">
            <a:off x="4799966" y="3810368"/>
            <a:ext cx="936104" cy="8214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asellaDiTesto 15"/>
          <p:cNvSpPr txBox="1"/>
          <p:nvPr/>
        </p:nvSpPr>
        <p:spPr>
          <a:xfrm>
            <a:off x="1782763" y="6197600"/>
            <a:ext cx="14414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i="1" dirty="0">
                <a:latin typeface="+mn-lt"/>
              </a:rPr>
              <a:t>Large bank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362575" y="6189663"/>
            <a:ext cx="1422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i="1" dirty="0">
                <a:latin typeface="+mn-lt"/>
              </a:rPr>
              <a:t>Small bank</a:t>
            </a:r>
          </a:p>
        </p:txBody>
      </p:sp>
      <p:sp>
        <p:nvSpPr>
          <p:cNvPr id="18" name="CasellaDiTesto 17"/>
          <p:cNvSpPr txBox="1"/>
          <p:nvPr/>
        </p:nvSpPr>
        <p:spPr>
          <a:xfrm rot="16200000">
            <a:off x="-150812" y="2636838"/>
            <a:ext cx="14922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Social costs</a:t>
            </a:r>
          </a:p>
        </p:txBody>
      </p:sp>
      <p:sp>
        <p:nvSpPr>
          <p:cNvPr id="19" name="CasellaDiTesto 18"/>
          <p:cNvSpPr txBox="1"/>
          <p:nvPr/>
        </p:nvSpPr>
        <p:spPr>
          <a:xfrm rot="16200000">
            <a:off x="-339724" y="4673600"/>
            <a:ext cx="181451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Social benefits</a:t>
            </a:r>
          </a:p>
        </p:txBody>
      </p:sp>
      <p:grpSp>
        <p:nvGrpSpPr>
          <p:cNvPr id="14372" name="Group 36"/>
          <p:cNvGrpSpPr>
            <a:grpSpLocks/>
          </p:cNvGrpSpPr>
          <p:nvPr/>
        </p:nvGrpSpPr>
        <p:grpSpPr bwMode="auto">
          <a:xfrm>
            <a:off x="2114550" y="1789113"/>
            <a:ext cx="4506913" cy="1800225"/>
            <a:chOff x="1265" y="1127"/>
            <a:chExt cx="2839" cy="1134"/>
          </a:xfrm>
        </p:grpSpPr>
        <p:sp>
          <p:nvSpPr>
            <p:cNvPr id="12" name="Rettangolo 11"/>
            <p:cNvSpPr>
              <a:spLocks noChangeArrowheads="1"/>
            </p:cNvSpPr>
            <p:nvPr/>
          </p:nvSpPr>
          <p:spPr bwMode="auto">
            <a:xfrm rot="5400000">
              <a:off x="1651" y="1829"/>
              <a:ext cx="590" cy="273"/>
            </a:xfrm>
            <a:prstGeom prst="rect">
              <a:avLst/>
            </a:prstGeom>
            <a:gradFill rotWithShape="1">
              <a:gsLst>
                <a:gs pos="0">
                  <a:srgbClr val="FFBF7E"/>
                </a:gs>
                <a:gs pos="35001">
                  <a:srgbClr val="FFD0A4"/>
                </a:gs>
                <a:gs pos="100000">
                  <a:srgbClr val="FFEBD9"/>
                </a:gs>
              </a:gsLst>
              <a:lin ang="16200000" scaled="1"/>
            </a:gradFill>
            <a:ln w="9525" algn="ctr">
              <a:solidFill>
                <a:srgbClr val="FE952D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10800000" vert="eaVert" anchor="ctr"/>
            <a:lstStyle/>
            <a:p>
              <a:pPr algn="ctr">
                <a:defRPr/>
              </a:pPr>
              <a:endParaRPr lang="en-GB">
                <a:solidFill>
                  <a:schemeClr val="dk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Rettangolo 12"/>
            <p:cNvSpPr>
              <a:spLocks noChangeArrowheads="1"/>
            </p:cNvSpPr>
            <p:nvPr/>
          </p:nvSpPr>
          <p:spPr bwMode="auto">
            <a:xfrm rot="5400000">
              <a:off x="3355" y="1827"/>
              <a:ext cx="589" cy="273"/>
            </a:xfrm>
            <a:prstGeom prst="rect">
              <a:avLst/>
            </a:prstGeom>
            <a:gradFill rotWithShape="1">
              <a:gsLst>
                <a:gs pos="0">
                  <a:srgbClr val="FFBF7E"/>
                </a:gs>
                <a:gs pos="35001">
                  <a:srgbClr val="FFD0A4"/>
                </a:gs>
                <a:gs pos="100000">
                  <a:srgbClr val="FFEBD9"/>
                </a:gs>
              </a:gsLst>
              <a:lin ang="16200000" scaled="1"/>
            </a:gradFill>
            <a:ln w="9525" algn="ctr">
              <a:solidFill>
                <a:srgbClr val="FE952D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10800000" vert="eaVert" anchor="ctr"/>
            <a:lstStyle/>
            <a:p>
              <a:pPr algn="ctr">
                <a:defRPr/>
              </a:pPr>
              <a:endParaRPr lang="en-GB">
                <a:solidFill>
                  <a:schemeClr val="dk1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1265" y="1127"/>
              <a:ext cx="2839" cy="2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 dirty="0"/>
                <a:t>Some compliance costs may be similar</a:t>
              </a:r>
            </a:p>
          </p:txBody>
        </p:sp>
        <p:cxnSp>
          <p:nvCxnSpPr>
            <p:cNvPr id="24" name="Connettore 4 23"/>
            <p:cNvCxnSpPr>
              <a:cxnSpLocks noChangeShapeType="1"/>
              <a:stCxn id="22" idx="1"/>
              <a:endCxn id="12" idx="1"/>
            </p:cNvCxnSpPr>
            <p:nvPr/>
          </p:nvCxnSpPr>
          <p:spPr bwMode="auto">
            <a:xfrm rot="10800000" flipH="1" flipV="1">
              <a:off x="1265" y="1255"/>
              <a:ext cx="681" cy="417"/>
            </a:xfrm>
            <a:prstGeom prst="bentConnector4">
              <a:avLst>
                <a:gd name="adj1" fmla="val -21144"/>
                <a:gd name="adj2" fmla="val 65227"/>
              </a:avLst>
            </a:prstGeom>
            <a:noFill/>
            <a:ln w="9525" algn="ctr">
              <a:solidFill>
                <a:srgbClr val="FE952D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5" name="Connettore 4 24"/>
            <p:cNvCxnSpPr>
              <a:cxnSpLocks noChangeShapeType="1"/>
              <a:stCxn id="22" idx="3"/>
              <a:endCxn id="13" idx="1"/>
            </p:cNvCxnSpPr>
            <p:nvPr/>
          </p:nvCxnSpPr>
          <p:spPr bwMode="auto">
            <a:xfrm flipH="1">
              <a:off x="3651" y="1255"/>
              <a:ext cx="453" cy="415"/>
            </a:xfrm>
            <a:prstGeom prst="bentConnector4">
              <a:avLst>
                <a:gd name="adj1" fmla="val -31569"/>
                <a:gd name="adj2" fmla="val 65301"/>
              </a:avLst>
            </a:prstGeom>
            <a:noFill/>
            <a:ln w="9525" algn="ctr">
              <a:solidFill>
                <a:srgbClr val="FE952D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4373" name="Group 37"/>
          <p:cNvGrpSpPr>
            <a:grpSpLocks/>
          </p:cNvGrpSpPr>
          <p:nvPr/>
        </p:nvGrpSpPr>
        <p:grpSpPr bwMode="auto">
          <a:xfrm>
            <a:off x="1276350" y="3716338"/>
            <a:ext cx="5824538" cy="1938337"/>
            <a:chOff x="737" y="2341"/>
            <a:chExt cx="3669" cy="1221"/>
          </a:xfrm>
        </p:grpSpPr>
        <p:sp>
          <p:nvSpPr>
            <p:cNvPr id="14" name="Rettangolo 13"/>
            <p:cNvSpPr>
              <a:spLocks noChangeArrowheads="1"/>
            </p:cNvSpPr>
            <p:nvPr/>
          </p:nvSpPr>
          <p:spPr bwMode="auto">
            <a:xfrm rot="5400000">
              <a:off x="1979" y="2471"/>
              <a:ext cx="589" cy="375"/>
            </a:xfrm>
            <a:prstGeom prst="rect">
              <a:avLst/>
            </a:prstGeom>
            <a:gradFill rotWithShape="1">
              <a:gsLst>
                <a:gs pos="0">
                  <a:srgbClr val="9595FF"/>
                </a:gs>
                <a:gs pos="35001">
                  <a:srgbClr val="B6B6FF"/>
                </a:gs>
                <a:gs pos="100000">
                  <a:srgbClr val="E1E1FF"/>
                </a:gs>
              </a:gsLst>
              <a:lin ang="16200000" scaled="1"/>
            </a:gradFill>
            <a:ln w="9525" algn="ctr">
              <a:solidFill>
                <a:srgbClr val="2E2ECB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10800000" vert="eaVert" anchor="ctr"/>
            <a:lstStyle/>
            <a:p>
              <a:pPr algn="ctr">
                <a:defRPr/>
              </a:pPr>
              <a:endParaRPr lang="en-GB">
                <a:solidFill>
                  <a:schemeClr val="dk1"/>
                </a:solidFill>
                <a:latin typeface="+mn-lt"/>
                <a:cs typeface="+mn-cs"/>
              </a:endParaRPr>
            </a:p>
          </p:txBody>
        </p:sp>
        <p:sp>
          <p:nvSpPr>
            <p:cNvPr id="15" name="Rettangolo 14"/>
            <p:cNvSpPr>
              <a:spLocks noChangeArrowheads="1"/>
            </p:cNvSpPr>
            <p:nvPr/>
          </p:nvSpPr>
          <p:spPr bwMode="auto">
            <a:xfrm rot="5400000">
              <a:off x="3401" y="2568"/>
              <a:ext cx="590" cy="136"/>
            </a:xfrm>
            <a:prstGeom prst="rect">
              <a:avLst/>
            </a:prstGeom>
            <a:gradFill rotWithShape="1">
              <a:gsLst>
                <a:gs pos="0">
                  <a:srgbClr val="9595FF"/>
                </a:gs>
                <a:gs pos="35001">
                  <a:srgbClr val="B6B6FF"/>
                </a:gs>
                <a:gs pos="100000">
                  <a:srgbClr val="E1E1FF"/>
                </a:gs>
              </a:gsLst>
              <a:lin ang="16200000" scaled="1"/>
            </a:gradFill>
            <a:ln w="9525" algn="ctr">
              <a:solidFill>
                <a:srgbClr val="2E2ECB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10800000" vert="eaVert" anchor="ctr"/>
            <a:lstStyle/>
            <a:p>
              <a:pPr algn="ctr">
                <a:defRPr/>
              </a:pPr>
              <a:endParaRPr lang="en-GB">
                <a:solidFill>
                  <a:schemeClr val="dk1"/>
                </a:solidFill>
                <a:latin typeface="+mn-lt"/>
                <a:cs typeface="+mn-cs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737" y="3306"/>
              <a:ext cx="3669" cy="25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2000" dirty="0"/>
                <a:t>Large banks generate larger systemic externalities</a:t>
              </a:r>
            </a:p>
          </p:txBody>
        </p:sp>
        <p:cxnSp>
          <p:nvCxnSpPr>
            <p:cNvPr id="32" name="Connettore 4 31"/>
            <p:cNvCxnSpPr>
              <a:cxnSpLocks noChangeShapeType="1"/>
              <a:stCxn id="28" idx="1"/>
              <a:endCxn id="14" idx="3"/>
            </p:cNvCxnSpPr>
            <p:nvPr/>
          </p:nvCxnSpPr>
          <p:spPr bwMode="auto">
            <a:xfrm rot="10800000" flipH="1">
              <a:off x="737" y="2954"/>
              <a:ext cx="1538" cy="480"/>
            </a:xfrm>
            <a:prstGeom prst="bentConnector4">
              <a:avLst>
                <a:gd name="adj1" fmla="val -9361"/>
                <a:gd name="adj2" fmla="val 63542"/>
              </a:avLst>
            </a:prstGeom>
            <a:noFill/>
            <a:ln w="9525" algn="ctr">
              <a:solidFill>
                <a:srgbClr val="2E2ECB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" name="Connettore 4 32"/>
            <p:cNvCxnSpPr>
              <a:cxnSpLocks noChangeShapeType="1"/>
              <a:stCxn id="28" idx="3"/>
              <a:endCxn id="15" idx="3"/>
            </p:cNvCxnSpPr>
            <p:nvPr/>
          </p:nvCxnSpPr>
          <p:spPr bwMode="auto">
            <a:xfrm flipH="1" flipV="1">
              <a:off x="3696" y="2931"/>
              <a:ext cx="710" cy="503"/>
            </a:xfrm>
            <a:prstGeom prst="bentConnector4">
              <a:avLst>
                <a:gd name="adj1" fmla="val -20139"/>
                <a:gd name="adj2" fmla="val 62824"/>
              </a:avLst>
            </a:prstGeom>
            <a:noFill/>
            <a:ln w="9525" algn="ctr">
              <a:solidFill>
                <a:srgbClr val="2E2ECB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49" name="CasellaDiTesto 48"/>
          <p:cNvSpPr txBox="1"/>
          <p:nvPr/>
        </p:nvSpPr>
        <p:spPr>
          <a:xfrm>
            <a:off x="7037388" y="1773238"/>
            <a:ext cx="2106612" cy="2235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2000" dirty="0"/>
              <a:t>Similar issues may arise in large international groups having small local affiliations</a:t>
            </a:r>
          </a:p>
        </p:txBody>
      </p:sp>
      <p:cxnSp>
        <p:nvCxnSpPr>
          <p:cNvPr id="2" name="Connettore 1 5"/>
          <p:cNvCxnSpPr/>
          <p:nvPr/>
        </p:nvCxnSpPr>
        <p:spPr>
          <a:xfrm>
            <a:off x="1125538" y="3662363"/>
            <a:ext cx="280828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Keeping reporting costs aligned with benefits: what </a:t>
            </a:r>
            <a:r>
              <a:rPr lang="en-GB" smtClean="0">
                <a:solidFill>
                  <a:schemeClr val="accent2"/>
                </a:solidFill>
              </a:rPr>
              <a:t>can</a:t>
            </a:r>
            <a:r>
              <a:rPr lang="en-GB" smtClean="0"/>
              <a:t> be done?</a:t>
            </a:r>
          </a:p>
        </p:txBody>
      </p:sp>
      <p:sp>
        <p:nvSpPr>
          <p:cNvPr id="15362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8215312" cy="4929187"/>
          </a:xfrm>
        </p:spPr>
        <p:txBody>
          <a:bodyPr/>
          <a:lstStyle/>
          <a:p>
            <a:r>
              <a:rPr lang="en-US" smtClean="0"/>
              <a:t>Art. 415.3: “The reporting formats and frequencies shall be proportionate to the nature, scale and complexity of the different activities of the institutions”, but</a:t>
            </a:r>
          </a:p>
          <a:p>
            <a:pPr lvl="1"/>
            <a:r>
              <a:rPr lang="en-US" smtClean="0"/>
              <a:t>Art. 415.1: Institutions shall report the LCR items not less than monthly and NSFR items not less than quarterly</a:t>
            </a:r>
          </a:p>
          <a:p>
            <a:pPr lvl="1"/>
            <a:r>
              <a:rPr lang="en-US" smtClean="0"/>
              <a:t>Art. 415.3: Eba shall specify “uniform formats and IT solutions”</a:t>
            </a:r>
          </a:p>
          <a:p>
            <a:r>
              <a:rPr lang="en-US" smtClean="0"/>
              <a:t>What scope for proportionality is left to EBA?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8C9CA3-F837-4EFE-932B-61AE335A5E68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Keeping reporting costs aligned with benefits: scope for proportionality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8215312" cy="49291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b="1" smtClean="0">
                <a:solidFill>
                  <a:schemeClr val="accent2"/>
                </a:solidFill>
              </a:rPr>
              <a:t>Frequencies</a:t>
            </a:r>
            <a:r>
              <a:rPr lang="en-GB" sz="2200" smtClean="0"/>
              <a:t>? No.</a:t>
            </a:r>
          </a:p>
          <a:p>
            <a:pPr>
              <a:lnSpc>
                <a:spcPct val="80000"/>
              </a:lnSpc>
            </a:pPr>
            <a:r>
              <a:rPr lang="en-GB" sz="2200" b="1" smtClean="0">
                <a:solidFill>
                  <a:schemeClr val="accent2"/>
                </a:solidFill>
              </a:rPr>
              <a:t>Remittance dates</a:t>
            </a:r>
            <a:r>
              <a:rPr lang="en-GB" sz="2200" smtClean="0"/>
              <a:t>? Yes. </a:t>
            </a:r>
          </a:p>
          <a:p>
            <a:pPr lvl="1">
              <a:lnSpc>
                <a:spcPct val="80000"/>
              </a:lnSpc>
            </a:pPr>
            <a:r>
              <a:rPr lang="en-GB" sz="1900" smtClean="0"/>
              <a:t>This should be extensively used, also to ensure that tight remittance dates do not prove detrimental for the quality of the data provided by less sophisticated institutions</a:t>
            </a:r>
          </a:p>
          <a:p>
            <a:pPr lvl="1">
              <a:lnSpc>
                <a:spcPct val="80000"/>
              </a:lnSpc>
            </a:pPr>
            <a:r>
              <a:rPr lang="en-GB" sz="1900" smtClean="0"/>
              <a:t>The gap between different classes of institutions could be wide upon first-time application, then close as data collection processes are fine-tuned</a:t>
            </a:r>
          </a:p>
          <a:p>
            <a:pPr>
              <a:lnSpc>
                <a:spcPct val="80000"/>
              </a:lnSpc>
            </a:pPr>
            <a:r>
              <a:rPr lang="en-GB" sz="2200" b="1" smtClean="0">
                <a:solidFill>
                  <a:schemeClr val="accent2"/>
                </a:solidFill>
              </a:rPr>
              <a:t>Formats and IT</a:t>
            </a:r>
            <a:r>
              <a:rPr lang="en-GB" sz="2200" smtClean="0"/>
              <a:t> solutions? Yes.</a:t>
            </a:r>
          </a:p>
          <a:p>
            <a:pPr lvl="1">
              <a:lnSpc>
                <a:spcPct val="80000"/>
              </a:lnSpc>
            </a:pPr>
            <a:r>
              <a:rPr lang="en-GB" sz="1900" smtClean="0"/>
              <a:t>The level of detail may vary across different classes of institutions, provided that data can be reconciled at the less granular level</a:t>
            </a:r>
          </a:p>
          <a:p>
            <a:pPr lvl="1">
              <a:lnSpc>
                <a:spcPct val="80000"/>
              </a:lnSpc>
            </a:pPr>
            <a:r>
              <a:rPr lang="en-GB" sz="1900" smtClean="0"/>
              <a:t>2-3 different IT solutions should not be ruled out, as far as they allow for data to be easily integrated</a:t>
            </a:r>
          </a:p>
          <a:p>
            <a:pPr>
              <a:lnSpc>
                <a:spcPct val="80000"/>
              </a:lnSpc>
            </a:pPr>
            <a:r>
              <a:rPr lang="en-GB" sz="2200" b="1" smtClean="0">
                <a:solidFill>
                  <a:schemeClr val="accent2"/>
                </a:solidFill>
              </a:rPr>
              <a:t>Duplicated</a:t>
            </a:r>
            <a:r>
              <a:rPr lang="en-GB" sz="2200" smtClean="0"/>
              <a:t> information flows</a:t>
            </a:r>
          </a:p>
          <a:p>
            <a:pPr lvl="1">
              <a:lnSpc>
                <a:spcPct val="80000"/>
              </a:lnSpc>
            </a:pPr>
            <a:r>
              <a:rPr lang="en-GB" sz="1900" smtClean="0"/>
              <a:t>Art. 412.5: Member States must remove national provisions when LCR is fully introduced in the Union (art. 460), but</a:t>
            </a:r>
          </a:p>
          <a:p>
            <a:pPr lvl="2">
              <a:lnSpc>
                <a:spcPct val="80000"/>
              </a:lnSpc>
            </a:pPr>
            <a:r>
              <a:rPr lang="en-GB" sz="1600" smtClean="0"/>
              <a:t>National NSFR until European NSFR is introduced (413.3)</a:t>
            </a:r>
          </a:p>
          <a:p>
            <a:pPr lvl="2">
              <a:lnSpc>
                <a:spcPct val="80000"/>
              </a:lnSpc>
            </a:pPr>
            <a:r>
              <a:rPr lang="en-GB" sz="1600" smtClean="0"/>
              <a:t>National monitoring tools until full introduction of EU liquidity rules (415.3)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998442-6CDE-4AF4-B7F7-3454842CD30B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29600" cy="1143000"/>
          </a:xfrm>
        </p:spPr>
        <p:txBody>
          <a:bodyPr/>
          <a:lstStyle/>
          <a:p>
            <a:r>
              <a:rPr lang="en-GB" smtClean="0"/>
              <a:t>Keeping reporting costs aligned with benefits: what else </a:t>
            </a:r>
            <a:r>
              <a:rPr lang="en-GB" smtClean="0">
                <a:solidFill>
                  <a:schemeClr val="accent2"/>
                </a:solidFill>
              </a:rPr>
              <a:t>should </a:t>
            </a:r>
            <a:r>
              <a:rPr lang="en-GB" smtClean="0"/>
              <a:t>be done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7188" y="1643063"/>
            <a:ext cx="8215312" cy="49291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400" smtClean="0"/>
              <a:t>Rules on </a:t>
            </a:r>
            <a:r>
              <a:rPr lang="en-GB" sz="2400" b="1" smtClean="0">
                <a:solidFill>
                  <a:schemeClr val="accent2"/>
                </a:solidFill>
              </a:rPr>
              <a:t>liquidity subgroups</a:t>
            </a:r>
            <a:r>
              <a:rPr lang="en-GB" sz="2400" smtClean="0"/>
              <a:t> strike a sensible balance between the host countries’ wish to control liquidity externalities and the need for strong, streamlined, integrated liquidity rules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E.g., by setting minimum amounts of liquid assets to be held by local institutions (Art. 8)</a:t>
            </a:r>
          </a:p>
          <a:p>
            <a:pPr>
              <a:lnSpc>
                <a:spcPct val="80000"/>
              </a:lnSpc>
            </a:pPr>
            <a:r>
              <a:rPr lang="en-GB" sz="2400" smtClean="0"/>
              <a:t>Still, they leave </a:t>
            </a:r>
            <a:r>
              <a:rPr lang="en-GB" sz="2400" b="1" smtClean="0">
                <a:solidFill>
                  <a:schemeClr val="accent2"/>
                </a:solidFill>
              </a:rPr>
              <a:t>considerable room for national supervisors </a:t>
            </a:r>
            <a:r>
              <a:rPr lang="en-GB" sz="2400" smtClean="0"/>
              <a:t>wishing to drag their feet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Political consensus is needed to strengthen the EBA’s powers of non-binding mediation (Art. 21)</a:t>
            </a:r>
          </a:p>
          <a:p>
            <a:pPr>
              <a:lnSpc>
                <a:spcPct val="80000"/>
              </a:lnSpc>
            </a:pPr>
            <a:r>
              <a:rPr lang="en-GB" sz="2400" smtClean="0"/>
              <a:t>Otherwise, cost/benefit proportionality will be affected </a:t>
            </a:r>
            <a:r>
              <a:rPr lang="en-GB" sz="2400" b="1" smtClean="0">
                <a:solidFill>
                  <a:schemeClr val="accent2"/>
                </a:solidFill>
              </a:rPr>
              <a:t>twice</a:t>
            </a:r>
            <a:r>
              <a:rPr lang="en-GB" sz="240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Irrational cost duplication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Costs following from constraints to the free flow of funds across cross-border groups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FD4D2B-E4BC-4A27-B8C2-BD5CC847203A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occoni Andrea">
  <a:themeElements>
    <a:clrScheme name="Carefi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Bocconi Andrea</Template>
  <TotalTime>7203</TotalTime>
  <Words>715</Words>
  <Application>Microsoft Office PowerPoint</Application>
  <PresentationFormat>Presentazione su schermo (4:3)</PresentationFormat>
  <Paragraphs>79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5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Tahoma</vt:lpstr>
      <vt:lpstr>Bocconi Andrea</vt:lpstr>
      <vt:lpstr>Bocconi Andrea</vt:lpstr>
      <vt:lpstr>Bocconi Andrea</vt:lpstr>
      <vt:lpstr>Bocconi Andrea</vt:lpstr>
      <vt:lpstr>Bocconi Andrea</vt:lpstr>
      <vt:lpstr>Proportionality and Liquidity Risk</vt:lpstr>
      <vt:lpstr>The proportionality principle: back to basics</vt:lpstr>
      <vt:lpstr>The new Liquidity Rules: a legitimate aim?</vt:lpstr>
      <vt:lpstr>The new Liquidity Rules: necessary and able to achieve this aim?</vt:lpstr>
      <vt:lpstr>Disadvantages (dis)proportionate  to the aims pursued?</vt:lpstr>
      <vt:lpstr>On a micro basis, compliance costs may prove disproportionate to benefits</vt:lpstr>
      <vt:lpstr>Keeping reporting costs aligned with benefits: what can be done?</vt:lpstr>
      <vt:lpstr>Keeping reporting costs aligned with benefits: scope for proportionality</vt:lpstr>
      <vt:lpstr>Keeping reporting costs aligned with benefits: what else should be done</vt:lpstr>
      <vt:lpstr>Proportionality and Liquidity Risk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Liquidity ratios  e Volcker Rule:  impatti operativi e strategici</dc:title>
  <dc:creator>Resti</dc:creator>
  <cp:lastModifiedBy>a.massucci</cp:lastModifiedBy>
  <cp:revision>180</cp:revision>
  <dcterms:created xsi:type="dcterms:W3CDTF">2011-02-24T14:47:59Z</dcterms:created>
  <dcterms:modified xsi:type="dcterms:W3CDTF">2013-10-21T08:10:27Z</dcterms:modified>
</cp:coreProperties>
</file>