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  <p:sldMasterId id="2147483744" r:id="rId2"/>
  </p:sldMasterIdLst>
  <p:notesMasterIdLst>
    <p:notesMasterId r:id="rId12"/>
  </p:notesMasterIdLst>
  <p:handoutMasterIdLst>
    <p:handoutMasterId r:id="rId13"/>
  </p:handoutMasterIdLst>
  <p:sldIdLst>
    <p:sldId id="270" r:id="rId3"/>
    <p:sldId id="271" r:id="rId4"/>
    <p:sldId id="272" r:id="rId5"/>
    <p:sldId id="279" r:id="rId6"/>
    <p:sldId id="273" r:id="rId7"/>
    <p:sldId id="274" r:id="rId8"/>
    <p:sldId id="277" r:id="rId9"/>
    <p:sldId id="278" r:id="rId10"/>
    <p:sldId id="276" r:id="rId11"/>
  </p:sldIdLst>
  <p:sldSz cx="10693400" cy="7561263"/>
  <p:notesSz cx="7315200" cy="9601200"/>
  <p:defaultTextStyle>
    <a:defPPr>
      <a:defRPr lang="en-US"/>
    </a:defPPr>
    <a:lvl1pPr marL="0" algn="l" defTabSz="9817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0855" algn="l" defTabSz="9817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1709" algn="l" defTabSz="9817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2564" algn="l" defTabSz="9817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3418" algn="l" defTabSz="9817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54274" algn="l" defTabSz="9817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45128" algn="l" defTabSz="9817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35983" algn="l" defTabSz="9817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26838" algn="l" defTabSz="9817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8099"/>
    <a:srgbClr val="9D60A2"/>
    <a:srgbClr val="7FD6F7"/>
    <a:srgbClr val="96ACBF"/>
    <a:srgbClr val="A0CA9C"/>
    <a:srgbClr val="8CA829"/>
    <a:srgbClr val="FFD200"/>
    <a:srgbClr val="FEE3C7"/>
    <a:srgbClr val="F99D3E"/>
    <a:srgbClr val="487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4" autoAdjust="0"/>
    <p:restoredTop sz="94384" autoAdjust="0"/>
  </p:normalViewPr>
  <p:slideViewPr>
    <p:cSldViewPr snapToGrid="0" showGuides="1">
      <p:cViewPr varScale="1">
        <p:scale>
          <a:sx n="90" d="100"/>
          <a:sy n="90" d="100"/>
        </p:scale>
        <p:origin x="-704" y="-96"/>
      </p:cViewPr>
      <p:guideLst>
        <p:guide orient="horz" pos="4253"/>
        <p:guide orient="horz" pos="894"/>
        <p:guide orient="horz" pos="4083"/>
        <p:guide orient="horz" pos="578"/>
        <p:guide orient="horz" pos="249"/>
        <p:guide orient="horz" pos="2740"/>
        <p:guide orient="horz" pos="316"/>
        <p:guide orient="horz" pos="980"/>
        <p:guide orient="horz" pos="4456"/>
        <p:guide orient="horz" pos="3919"/>
        <p:guide pos="6441"/>
        <p:guide pos="2866"/>
        <p:guide pos="311"/>
        <p:guide pos="3368"/>
        <p:guide pos="31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-1932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7719C-42C0-46D9-9692-594163397DDC}" type="datetimeFigureOut">
              <a:rPr lang="en-GB" smtClean="0"/>
              <a:pPr/>
              <a:t>22/10/13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9C95F-A14F-419E-BF78-57E20A638778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80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9E641DA-B6F6-4C77-AA0C-B40FBC3FC380}" type="datetimeFigureOut">
              <a:rPr lang="en-GB" smtClean="0"/>
              <a:pPr/>
              <a:t>22/10/13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720725"/>
            <a:ext cx="50895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07DDFD8-1095-47FE-B3EE-C372BD8144B7}" type="slidenum">
              <a:rPr lang="en-GB" smtClean="0"/>
              <a:pPr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02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97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836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608" y="3270605"/>
            <a:ext cx="7723641" cy="838816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608" y="4285201"/>
            <a:ext cx="5581196" cy="11581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100"/>
              </a:lnSpc>
              <a:buNone/>
              <a:defRPr sz="1800" b="0" baseline="0">
                <a:solidFill>
                  <a:schemeClr val="accent2"/>
                </a:solidFill>
                <a:latin typeface="+mj-lt"/>
              </a:defRPr>
            </a:lvl1pPr>
            <a:lvl2pPr marL="49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3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5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0" name="Picture 9" descr="EBA_logo_colour header 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3" y="600075"/>
            <a:ext cx="3648075" cy="1709121"/>
          </a:xfrm>
          <a:prstGeom prst="rect">
            <a:avLst/>
          </a:prstGeom>
        </p:spPr>
      </p:pic>
      <p:pic>
        <p:nvPicPr>
          <p:cNvPr id="7" name="Picture 6" descr="EBA_logo_colour header 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3" y="600075"/>
            <a:ext cx="3648075" cy="1709121"/>
          </a:xfrm>
          <a:prstGeom prst="rect">
            <a:avLst/>
          </a:prstGeom>
        </p:spPr>
      </p:pic>
      <p:pic>
        <p:nvPicPr>
          <p:cNvPr id="9" name="Picture 8" descr="EBA_logo_colour header 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13" y="600075"/>
            <a:ext cx="3648075" cy="17091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91639" y="491786"/>
            <a:ext cx="9624060" cy="4127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608" y="3270605"/>
            <a:ext cx="7723641" cy="838816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608" y="4285201"/>
            <a:ext cx="5581196" cy="11581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100"/>
              </a:lnSpc>
              <a:buNone/>
              <a:defRPr sz="1500" b="0" baseline="0">
                <a:solidFill>
                  <a:schemeClr val="accent2"/>
                </a:solidFill>
                <a:latin typeface="+mj-lt"/>
              </a:defRPr>
            </a:lvl1pPr>
            <a:lvl2pPr marL="49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3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5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93930" y="7126693"/>
            <a:ext cx="2495876" cy="1282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950" b="1" dirty="0" smtClean="0">
                <a:solidFill>
                  <a:schemeClr val="accent2"/>
                </a:solidFill>
              </a:rPr>
              <a:t>© 2012 </a:t>
            </a:r>
            <a:r>
              <a:rPr lang="en-US" sz="950" b="1" dirty="0" smtClean="0">
                <a:solidFill>
                  <a:srgbClr val="F99D3E"/>
                </a:solidFill>
              </a:rPr>
              <a:t>|</a:t>
            </a:r>
            <a:r>
              <a:rPr lang="en-US" sz="950" b="1" dirty="0" smtClean="0">
                <a:solidFill>
                  <a:schemeClr val="accent2"/>
                </a:solidFill>
              </a:rPr>
              <a:t> EBA </a:t>
            </a:r>
            <a:r>
              <a:rPr lang="en-US" sz="950" b="1" dirty="0" smtClean="0">
                <a:solidFill>
                  <a:srgbClr val="F99D3E"/>
                </a:solidFill>
              </a:rPr>
              <a:t>|</a:t>
            </a:r>
            <a:r>
              <a:rPr lang="en-US" sz="950" b="1" dirty="0" smtClean="0">
                <a:solidFill>
                  <a:schemeClr val="accent2"/>
                </a:solidFill>
              </a:rPr>
              <a:t> European Banking Authority</a:t>
            </a:r>
          </a:p>
        </p:txBody>
      </p:sp>
      <p:pic>
        <p:nvPicPr>
          <p:cNvPr id="10" name="Picture 9" descr="EBA_logo_colour header 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3" y="600075"/>
            <a:ext cx="3648075" cy="1709121"/>
          </a:xfrm>
          <a:prstGeom prst="rect">
            <a:avLst/>
          </a:prstGeom>
        </p:spPr>
      </p:pic>
      <p:pic>
        <p:nvPicPr>
          <p:cNvPr id="7" name="Picture 6" descr="EBA_logo_colour header 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3" y="600075"/>
            <a:ext cx="3648075" cy="1709121"/>
          </a:xfrm>
          <a:prstGeom prst="rect">
            <a:avLst/>
          </a:prstGeom>
        </p:spPr>
      </p:pic>
      <p:pic>
        <p:nvPicPr>
          <p:cNvPr id="9" name="Picture 8" descr="EBA_logo_colour header fin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13" y="600075"/>
            <a:ext cx="3648075" cy="17091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91639" y="491786"/>
            <a:ext cx="9624060" cy="4127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93713" y="1419225"/>
            <a:ext cx="9731375" cy="506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Nar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91639" y="491786"/>
            <a:ext cx="9624060" cy="4127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93713" y="1419225"/>
            <a:ext cx="4564062" cy="506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91639" y="491786"/>
            <a:ext cx="9624060" cy="4127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91639" y="491786"/>
            <a:ext cx="9624060" cy="4127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93713" y="1419225"/>
            <a:ext cx="9731375" cy="506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91639" y="491786"/>
            <a:ext cx="9624060" cy="4127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93713" y="1419225"/>
            <a:ext cx="4752000" cy="506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473088" y="1419225"/>
            <a:ext cx="4752000" cy="506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91639" y="491786"/>
            <a:ext cx="9624060" cy="4127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93713" y="1419225"/>
            <a:ext cx="4752000" cy="506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5356225" y="1419225"/>
            <a:ext cx="4858105" cy="506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 (hori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91639" y="491786"/>
            <a:ext cx="9624060" cy="4127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93713" y="1419225"/>
            <a:ext cx="4752000" cy="506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486400" y="1419225"/>
            <a:ext cx="4738688" cy="5062538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 (v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91639" y="491786"/>
            <a:ext cx="9624060" cy="4127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93713" y="1419225"/>
            <a:ext cx="4752000" cy="13885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493713" y="2807746"/>
            <a:ext cx="7875587" cy="367401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91639" y="491786"/>
            <a:ext cx="9624060" cy="4127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93713" y="1419225"/>
            <a:ext cx="9731375" cy="506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91639" y="491786"/>
            <a:ext cx="9624060" cy="4127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93713" y="1419225"/>
            <a:ext cx="4752000" cy="13885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493714" y="2807746"/>
            <a:ext cx="4862512" cy="367401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6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356225" y="2807746"/>
            <a:ext cx="4862512" cy="367401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91639" y="491786"/>
            <a:ext cx="9624060" cy="4127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3713" y="1408467"/>
            <a:ext cx="4862512" cy="1400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349" lvl="1" indent="-6349" algn="l" defTabSz="981709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2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Floor 18 </a:t>
            </a:r>
            <a:r>
              <a:rPr lang="en-US" sz="1200" b="0" kern="1200" dirty="0" smtClean="0">
                <a:solidFill>
                  <a:srgbClr val="F99D3E"/>
                </a:solidFill>
                <a:latin typeface="+mn-lt"/>
                <a:ea typeface="+mn-ea"/>
                <a:cs typeface="+mn-cs"/>
              </a:rPr>
              <a:t>|</a:t>
            </a:r>
            <a:r>
              <a:rPr lang="en-US" sz="12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Tower 42 </a:t>
            </a:r>
            <a:r>
              <a:rPr lang="en-US" sz="1200" b="0" kern="1200" dirty="0" smtClean="0">
                <a:solidFill>
                  <a:srgbClr val="F99D3E"/>
                </a:solidFill>
                <a:latin typeface="+mn-lt"/>
                <a:ea typeface="+mn-ea"/>
                <a:cs typeface="+mn-cs"/>
              </a:rPr>
              <a:t>|</a:t>
            </a:r>
            <a:r>
              <a:rPr lang="en-US" sz="12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25 Old Broad Street</a:t>
            </a:r>
          </a:p>
          <a:p>
            <a:pPr marL="6349" lvl="1" indent="-6349" algn="l" defTabSz="981709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sz="12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London EC2N 1HQ </a:t>
            </a:r>
            <a:r>
              <a:rPr lang="en-US" sz="1200" b="0" kern="1200" dirty="0" smtClean="0">
                <a:solidFill>
                  <a:srgbClr val="F99D3E"/>
                </a:solidFill>
                <a:latin typeface="+mn-lt"/>
                <a:ea typeface="+mn-ea"/>
                <a:cs typeface="+mn-cs"/>
              </a:rPr>
              <a:t>|</a:t>
            </a:r>
            <a:r>
              <a:rPr lang="en-US" sz="12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 United Kingdom</a:t>
            </a:r>
          </a:p>
          <a:p>
            <a:pPr marL="6349" lvl="1" indent="-6349" algn="l" defTabSz="981709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GB" sz="12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t +44 (0)20 7933 9900</a:t>
            </a:r>
          </a:p>
          <a:p>
            <a:pPr marL="6349" lvl="1" indent="-6349" algn="l" defTabSz="981709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12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f +44 (0)</a:t>
            </a:r>
            <a:r>
              <a:rPr lang="en-GB" sz="12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20 7382 1771</a:t>
            </a:r>
            <a:endParaRPr lang="fr-FR" sz="1200" b="0" kern="1200" dirty="0" smtClean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6349" lvl="1" indent="-6349" algn="l" defTabSz="981709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GB" sz="12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info@eba.europa.eu</a:t>
            </a:r>
          </a:p>
          <a:p>
            <a:pPr marL="6349" lvl="1" indent="-6349" algn="l" defTabSz="981709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GB" sz="1200" b="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www.eba.europa.eu</a:t>
            </a:r>
          </a:p>
          <a:p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Nar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91639" y="491786"/>
            <a:ext cx="9624060" cy="4127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93713" y="1419225"/>
            <a:ext cx="4564062" cy="506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91639" y="491786"/>
            <a:ext cx="9624060" cy="4127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91639" y="491786"/>
            <a:ext cx="9624060" cy="4127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93713" y="1419225"/>
            <a:ext cx="9731375" cy="506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91639" y="491786"/>
            <a:ext cx="9624060" cy="4127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93713" y="1419225"/>
            <a:ext cx="4752000" cy="506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473088" y="1419225"/>
            <a:ext cx="4752000" cy="506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91639" y="491786"/>
            <a:ext cx="9624060" cy="4127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93713" y="1419225"/>
            <a:ext cx="4752000" cy="506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5356225" y="1419225"/>
            <a:ext cx="4858105" cy="506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 (hori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91639" y="491786"/>
            <a:ext cx="9624060" cy="4127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93713" y="1419225"/>
            <a:ext cx="4752000" cy="506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486400" y="1419225"/>
            <a:ext cx="4738688" cy="5062538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 (v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91639" y="491786"/>
            <a:ext cx="9624060" cy="4127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93713" y="1419225"/>
            <a:ext cx="4752000" cy="13885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493713" y="2807746"/>
            <a:ext cx="7875587" cy="367401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BA_logobar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28867" y="7023590"/>
            <a:ext cx="8743221" cy="5376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1639" y="491786"/>
            <a:ext cx="9624060" cy="4127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3713" y="1415357"/>
            <a:ext cx="9623425" cy="4991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9831596" y="6924128"/>
            <a:ext cx="372474" cy="193840"/>
          </a:xfrm>
          <a:prstGeom prst="rect">
            <a:avLst/>
          </a:prstGeom>
        </p:spPr>
        <p:txBody>
          <a:bodyPr/>
          <a:lstStyle>
            <a:lvl1pPr algn="r">
              <a:lnSpc>
                <a:spcPts val="1000"/>
              </a:lnSpc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r" defTabSz="981709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A6BD5-9AA9-447B-8DD3-99E1CD3230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81709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‹n.›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9831596" y="6924128"/>
            <a:ext cx="372474" cy="193840"/>
          </a:xfrm>
          <a:prstGeom prst="rect">
            <a:avLst/>
          </a:prstGeom>
        </p:spPr>
        <p:txBody>
          <a:bodyPr/>
          <a:lstStyle>
            <a:lvl1pPr algn="r">
              <a:lnSpc>
                <a:spcPts val="1000"/>
              </a:lnSpc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r" defTabSz="981709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A6BD5-9AA9-447B-8DD3-99E1CD32303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81709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‹n.›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asellaDiTesto 3"/>
          <p:cNvSpPr txBox="1"/>
          <p:nvPr userDrawn="1"/>
        </p:nvSpPr>
        <p:spPr>
          <a:xfrm>
            <a:off x="280746" y="6645868"/>
            <a:ext cx="10093473" cy="338554"/>
          </a:xfrm>
          <a:prstGeom prst="rect">
            <a:avLst/>
          </a:prstGeom>
          <a:noFill/>
          <a:ln>
            <a:solidFill>
              <a:srgbClr val="48748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noProof="0" dirty="0" smtClean="0">
                <a:solidFill>
                  <a:srgbClr val="48748F"/>
                </a:solidFill>
              </a:rPr>
              <a:t>Workshop on Proportionality at EBA – G. </a:t>
            </a:r>
            <a:r>
              <a:rPr lang="en-GB" sz="1600" b="1" i="1" noProof="0" dirty="0" err="1" smtClean="0">
                <a:solidFill>
                  <a:srgbClr val="48748F"/>
                </a:solidFill>
              </a:rPr>
              <a:t>Ferri</a:t>
            </a:r>
            <a:r>
              <a:rPr lang="en-GB" sz="1600" b="1" i="1" noProof="0" dirty="0" smtClean="0">
                <a:solidFill>
                  <a:srgbClr val="48748F"/>
                </a:solidFill>
              </a:rPr>
              <a:t>: The proportionality concept and objectives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p:hf hdr="0" ftr="0" dt="0"/>
  <p:txStyles>
    <p:titleStyle>
      <a:lvl1pPr algn="l" defTabSz="981709" rtl="0" eaLnBrk="1" latinLnBrk="0" hangingPunct="1">
        <a:lnSpc>
          <a:spcPts val="2700"/>
        </a:lnSpc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8170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tabLst/>
        <a:defRPr lang="en-US" sz="1800" b="1" kern="120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6349" indent="-6349" algn="l" defTabSz="981709" rtl="0" eaLnBrk="1" latinLnBrk="0" hangingPunct="1">
        <a:lnSpc>
          <a:spcPct val="100000"/>
        </a:lnSpc>
        <a:spcBef>
          <a:spcPts val="0"/>
        </a:spcBef>
        <a:buFontTx/>
        <a:buNone/>
        <a:defRPr lang="en-US" sz="1600" b="0" kern="1200" dirty="0" smtClean="0">
          <a:solidFill>
            <a:schemeClr val="accent2"/>
          </a:solidFill>
          <a:latin typeface="+mn-lt"/>
          <a:ea typeface="+mn-ea"/>
          <a:cs typeface="+mn-cs"/>
        </a:defRPr>
      </a:lvl2pPr>
      <a:lvl3pPr marL="182563" indent="-182563" algn="l" defTabSz="981709" rtl="0" eaLnBrk="1" latinLnBrk="0" hangingPunct="1">
        <a:lnSpc>
          <a:spcPct val="100000"/>
        </a:lnSpc>
        <a:spcBef>
          <a:spcPct val="20000"/>
        </a:spcBef>
        <a:buClr>
          <a:srgbClr val="F99D3E"/>
        </a:buClr>
        <a:buFont typeface="Arial" pitchFamily="34" charset="0"/>
        <a:buChar char="&gt;"/>
        <a:defRPr lang="en-US" sz="1600" b="0" kern="1200" dirty="0" smtClean="0">
          <a:solidFill>
            <a:schemeClr val="accent2"/>
          </a:solidFill>
          <a:latin typeface="+mn-lt"/>
          <a:ea typeface="+mn-ea"/>
          <a:cs typeface="+mn-cs"/>
        </a:defRPr>
      </a:lvl3pPr>
      <a:lvl4pPr marL="355600" indent="-173038" algn="l" defTabSz="981709" rtl="0" eaLnBrk="1" latinLnBrk="0" hangingPunct="1">
        <a:lnSpc>
          <a:spcPct val="100000"/>
        </a:lnSpc>
        <a:spcBef>
          <a:spcPts val="0"/>
        </a:spcBef>
        <a:buFont typeface="Arial" pitchFamily="34" charset="0"/>
        <a:buChar char="–"/>
        <a:defRPr lang="en-US" sz="1600" b="0" kern="1200" dirty="0" smtClean="0">
          <a:solidFill>
            <a:schemeClr val="accent2"/>
          </a:solidFill>
          <a:latin typeface="+mn-lt"/>
          <a:ea typeface="+mn-ea"/>
          <a:cs typeface="+mn-cs"/>
        </a:defRPr>
      </a:lvl4pPr>
      <a:lvl5pPr marL="538163" indent="-182563" algn="l" defTabSz="981709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itchFamily="34" charset="0"/>
        <a:buChar char="∙"/>
        <a:defRPr lang="en-GB" sz="1600" b="0" kern="1200" baseline="0" dirty="0">
          <a:solidFill>
            <a:schemeClr val="accent2"/>
          </a:solidFill>
          <a:latin typeface="+mn-lt"/>
          <a:ea typeface="+mn-ea"/>
          <a:cs typeface="+mn-cs"/>
        </a:defRPr>
      </a:lvl5pPr>
      <a:lvl6pPr marL="2699700" indent="-245427" algn="l" defTabSz="98170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0556" indent="-245427" algn="l" defTabSz="98170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1411" indent="-245427" algn="l" defTabSz="98170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65" indent="-245427" algn="l" defTabSz="98170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1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0855" algn="l" defTabSz="981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709" algn="l" defTabSz="981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564" algn="l" defTabSz="981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418" algn="l" defTabSz="981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4274" algn="l" defTabSz="981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5128" algn="l" defTabSz="981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5983" algn="l" defTabSz="981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6838" algn="l" defTabSz="981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BA_logobar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6994" y="6503279"/>
            <a:ext cx="9927336" cy="10180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1639" y="491786"/>
            <a:ext cx="9624060" cy="4127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3713" y="1415357"/>
            <a:ext cx="9623425" cy="4991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9831596" y="6924128"/>
            <a:ext cx="372474" cy="193840"/>
          </a:xfrm>
          <a:prstGeom prst="rect">
            <a:avLst/>
          </a:prstGeom>
        </p:spPr>
        <p:txBody>
          <a:bodyPr/>
          <a:lstStyle>
            <a:lvl1pPr algn="r">
              <a:lnSpc>
                <a:spcPts val="1000"/>
              </a:lnSpc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r" defTabSz="981709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A6BD5-9AA9-447B-8DD3-99E1CD32303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81709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‹n.›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81709" rtl="0" eaLnBrk="1" latinLnBrk="0" hangingPunct="1">
        <a:lnSpc>
          <a:spcPts val="2700"/>
        </a:lnSpc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81709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tabLst/>
        <a:defRPr lang="en-US" sz="1400" b="1" kern="120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6349" indent="-6349" algn="l" defTabSz="981709" rtl="0" eaLnBrk="1" latinLnBrk="0" hangingPunct="1">
        <a:lnSpc>
          <a:spcPct val="100000"/>
        </a:lnSpc>
        <a:spcBef>
          <a:spcPts val="0"/>
        </a:spcBef>
        <a:buFontTx/>
        <a:buNone/>
        <a:defRPr lang="en-US" sz="1200" b="0" kern="1200" dirty="0" smtClean="0">
          <a:solidFill>
            <a:schemeClr val="accent2"/>
          </a:solidFill>
          <a:latin typeface="+mn-lt"/>
          <a:ea typeface="+mn-ea"/>
          <a:cs typeface="+mn-cs"/>
        </a:defRPr>
      </a:lvl2pPr>
      <a:lvl3pPr marL="182563" indent="-182563" algn="l" defTabSz="981709" rtl="0" eaLnBrk="1" latinLnBrk="0" hangingPunct="1">
        <a:lnSpc>
          <a:spcPts val="1500"/>
        </a:lnSpc>
        <a:spcBef>
          <a:spcPct val="20000"/>
        </a:spcBef>
        <a:buClr>
          <a:srgbClr val="F99D3E"/>
        </a:buClr>
        <a:buFont typeface="Arial" pitchFamily="34" charset="0"/>
        <a:buChar char="&gt;"/>
        <a:defRPr lang="en-US" sz="1200" b="0" kern="1200" dirty="0" smtClean="0">
          <a:solidFill>
            <a:schemeClr val="accent2"/>
          </a:solidFill>
          <a:latin typeface="+mn-lt"/>
          <a:ea typeface="+mn-ea"/>
          <a:cs typeface="+mn-cs"/>
        </a:defRPr>
      </a:lvl3pPr>
      <a:lvl4pPr marL="355600" indent="-173038" algn="l" defTabSz="981709" rtl="0" eaLnBrk="1" latinLnBrk="0" hangingPunct="1">
        <a:lnSpc>
          <a:spcPts val="1500"/>
        </a:lnSpc>
        <a:spcBef>
          <a:spcPts val="0"/>
        </a:spcBef>
        <a:buFont typeface="Arial" pitchFamily="34" charset="0"/>
        <a:buChar char="–"/>
        <a:defRPr lang="en-US" sz="1200" b="0" kern="1200" dirty="0" smtClean="0">
          <a:solidFill>
            <a:schemeClr val="accent2"/>
          </a:solidFill>
          <a:latin typeface="+mn-lt"/>
          <a:ea typeface="+mn-ea"/>
          <a:cs typeface="+mn-cs"/>
        </a:defRPr>
      </a:lvl4pPr>
      <a:lvl5pPr marL="538163" indent="-182563" algn="l" defTabSz="981709" rtl="0" eaLnBrk="1" latinLnBrk="0" hangingPunct="1">
        <a:spcBef>
          <a:spcPts val="0"/>
        </a:spcBef>
        <a:buClr>
          <a:schemeClr val="accent2"/>
        </a:buClr>
        <a:buFont typeface="Arial" pitchFamily="34" charset="0"/>
        <a:buChar char="∙"/>
        <a:defRPr lang="en-GB" sz="1200" b="0" kern="1200" baseline="0" dirty="0">
          <a:solidFill>
            <a:schemeClr val="accent2"/>
          </a:solidFill>
          <a:latin typeface="+mn-lt"/>
          <a:ea typeface="+mn-ea"/>
          <a:cs typeface="+mn-cs"/>
        </a:defRPr>
      </a:lvl5pPr>
      <a:lvl6pPr marL="2699700" indent="-245427" algn="l" defTabSz="98170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0556" indent="-245427" algn="l" defTabSz="98170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1411" indent="-245427" algn="l" defTabSz="98170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65" indent="-245427" algn="l" defTabSz="98170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1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0855" algn="l" defTabSz="981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709" algn="l" defTabSz="981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564" algn="l" defTabSz="981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418" algn="l" defTabSz="981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4274" algn="l" defTabSz="981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5128" algn="l" defTabSz="981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5983" algn="l" defTabSz="981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6838" algn="l" defTabSz="9817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914" y="5612886"/>
            <a:ext cx="9864318" cy="838816"/>
          </a:xfrm>
        </p:spPr>
        <p:txBody>
          <a:bodyPr/>
          <a:lstStyle/>
          <a:p>
            <a:r>
              <a:rPr lang="en-GB" sz="2400" b="1" dirty="0" smtClean="0"/>
              <a:t>EBA Workshop</a:t>
            </a:r>
            <a:br>
              <a:rPr lang="en-GB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200" b="1" i="1" dirty="0"/>
              <a:t>The application of proportionality measures in the EBA’s regulatory </a:t>
            </a:r>
            <a:r>
              <a:rPr lang="en-GB" sz="2200" b="1" i="1" dirty="0" smtClean="0"/>
              <a:t>work</a:t>
            </a:r>
            <a:br>
              <a:rPr lang="en-GB" sz="2200" b="1" i="1" dirty="0" smtClean="0"/>
            </a:br>
            <a:r>
              <a:rPr lang="en-GB" sz="2200" b="1" i="1" dirty="0" smtClean="0"/>
              <a:t>London, 22 October 2013</a:t>
            </a:r>
            <a:endParaRPr lang="en-GB" sz="22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2802" y="2900932"/>
            <a:ext cx="10033662" cy="8388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81709" rtl="0" eaLnBrk="1" latinLnBrk="0" hangingPunct="1">
              <a:lnSpc>
                <a:spcPts val="2700"/>
              </a:lnSpc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/>
              <a:t>T</a:t>
            </a:r>
            <a:r>
              <a:rPr lang="en-GB" sz="2800" b="1" dirty="0" smtClean="0"/>
              <a:t>he </a:t>
            </a:r>
            <a:r>
              <a:rPr lang="en-GB" sz="2800" b="1" dirty="0"/>
              <a:t>proportionality </a:t>
            </a:r>
            <a:r>
              <a:rPr lang="en-GB" sz="2800" b="1" dirty="0" smtClean="0"/>
              <a:t>concept and objectives</a:t>
            </a:r>
          </a:p>
          <a:p>
            <a:endParaRPr lang="en-GB" sz="2400" b="1" dirty="0" smtClean="0"/>
          </a:p>
          <a:p>
            <a:pPr algn="ctr"/>
            <a:r>
              <a:rPr lang="en-GB" sz="2400" b="1" i="1" dirty="0"/>
              <a:t>b</a:t>
            </a:r>
            <a:r>
              <a:rPr lang="en-GB" sz="2400" b="1" i="1" dirty="0" smtClean="0"/>
              <a:t>y Giovanni </a:t>
            </a:r>
            <a:r>
              <a:rPr lang="en-GB" sz="2400" b="1" i="1" dirty="0" err="1" smtClean="0"/>
              <a:t>Ferri</a:t>
            </a:r>
            <a:endParaRPr lang="en-GB" sz="2400" b="1" i="1" dirty="0" smtClean="0"/>
          </a:p>
          <a:p>
            <a:pPr algn="ctr"/>
            <a:endParaRPr lang="en-GB" sz="2400" b="1" i="1" dirty="0"/>
          </a:p>
          <a:p>
            <a:pPr algn="ctr"/>
            <a:r>
              <a:rPr lang="en-GB" sz="2400" b="1" i="1" dirty="0" smtClean="0"/>
              <a:t>(</a:t>
            </a:r>
            <a:r>
              <a:rPr lang="en-GB" sz="2400" b="1" i="1" dirty="0" err="1" smtClean="0"/>
              <a:t>Libera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Università</a:t>
            </a:r>
            <a:r>
              <a:rPr lang="en-GB" sz="2400" b="1" i="1" dirty="0" smtClean="0"/>
              <a:t> di Maria S.S. </a:t>
            </a:r>
            <a:r>
              <a:rPr lang="en-GB" sz="2400" b="1" i="1" dirty="0" err="1" smtClean="0"/>
              <a:t>Assunta</a:t>
            </a:r>
            <a:r>
              <a:rPr lang="en-GB" sz="2400" b="1" i="1" dirty="0" smtClean="0"/>
              <a:t>, Rome &amp; former member of the Banking Stakeholder Group at the EBA)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endParaRPr lang="en-GB" sz="2400" dirty="0" smtClean="0"/>
          </a:p>
          <a:p>
            <a:pPr marL="268288" indent="-268288">
              <a:buFont typeface="Arial"/>
              <a:buChar char="•"/>
            </a:pPr>
            <a:r>
              <a:rPr lang="en-GB" sz="2400" dirty="0" smtClean="0"/>
              <a:t>Definition of proportionality in regulation</a:t>
            </a:r>
          </a:p>
          <a:p>
            <a:pPr marL="268288" indent="-268288">
              <a:buFont typeface="Arial"/>
              <a:buChar char="•"/>
            </a:pPr>
            <a:endParaRPr lang="en-GB" sz="2400" dirty="0"/>
          </a:p>
          <a:p>
            <a:pPr marL="268288" indent="-268288">
              <a:buFont typeface="Arial"/>
              <a:buChar char="•"/>
            </a:pPr>
            <a:endParaRPr lang="en-GB" sz="2400" dirty="0" smtClean="0"/>
          </a:p>
          <a:p>
            <a:pPr marL="268288" indent="-268288">
              <a:buFont typeface="Arial"/>
              <a:buChar char="•"/>
            </a:pPr>
            <a:r>
              <a:rPr lang="en-GB" sz="2400" dirty="0" smtClean="0"/>
              <a:t>Lack of information on </a:t>
            </a:r>
            <a:r>
              <a:rPr lang="en-GB" sz="2400" dirty="0"/>
              <a:t>proportionality in </a:t>
            </a:r>
            <a:r>
              <a:rPr lang="en-GB" sz="2400" dirty="0" smtClean="0"/>
              <a:t>banking regulation</a:t>
            </a:r>
          </a:p>
          <a:p>
            <a:pPr marL="268288" indent="-268288">
              <a:buFont typeface="Arial"/>
              <a:buChar char="•"/>
            </a:pPr>
            <a:endParaRPr lang="en-GB" sz="2400" dirty="0"/>
          </a:p>
          <a:p>
            <a:pPr marL="268288" indent="-268288">
              <a:buFont typeface="Arial"/>
              <a:buChar char="•"/>
            </a:pPr>
            <a:endParaRPr lang="en-GB" sz="2400" dirty="0" smtClean="0"/>
          </a:p>
          <a:p>
            <a:pPr marL="268288" indent="-268288">
              <a:buFont typeface="Arial"/>
              <a:buChar char="•"/>
            </a:pPr>
            <a:r>
              <a:rPr lang="en-GB" sz="2400" dirty="0" smtClean="0"/>
              <a:t>Some evidence of potential disparities for the small banks</a:t>
            </a:r>
          </a:p>
          <a:p>
            <a:pPr marL="268288" indent="-268288">
              <a:buFont typeface="Arial"/>
              <a:buChar char="•"/>
            </a:pPr>
            <a:endParaRPr lang="en-GB" sz="2400" dirty="0"/>
          </a:p>
          <a:p>
            <a:pPr marL="268288" indent="-268288">
              <a:buFont typeface="Arial"/>
              <a:buChar char="•"/>
            </a:pPr>
            <a:endParaRPr lang="en-GB" sz="2400" dirty="0" smtClean="0"/>
          </a:p>
          <a:p>
            <a:pPr marL="268288" indent="-268288">
              <a:buFont typeface="Arial"/>
              <a:buChar char="•"/>
            </a:pPr>
            <a:r>
              <a:rPr lang="en-GB" sz="2400" dirty="0" smtClean="0"/>
              <a:t>Potential impact of different regulatory approaches: RWA vs. LR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/>
              <a:t>Definition of </a:t>
            </a:r>
            <a:r>
              <a:rPr lang="en-GB" sz="2800" dirty="0" smtClean="0"/>
              <a:t>proportionality in </a:t>
            </a:r>
            <a:r>
              <a:rPr lang="en-GB" sz="2800" dirty="0"/>
              <a:t>regulation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000" dirty="0"/>
              <a:t>General definition (Better Regulation </a:t>
            </a:r>
            <a:r>
              <a:rPr lang="en-GB" sz="2000" dirty="0" smtClean="0"/>
              <a:t>Commission, UK 1997):</a:t>
            </a:r>
          </a:p>
          <a:p>
            <a:endParaRPr lang="en-GB" sz="2000" dirty="0" smtClean="0"/>
          </a:p>
          <a:p>
            <a:pPr lvl="0"/>
            <a:r>
              <a:rPr lang="en-GB" sz="2000" b="0" dirty="0" smtClean="0"/>
              <a:t>“Regulators </a:t>
            </a:r>
            <a:r>
              <a:rPr lang="en-GB" sz="2000" b="0" dirty="0"/>
              <a:t>should intervene only when necessary. </a:t>
            </a:r>
            <a:r>
              <a:rPr lang="en-GB" sz="2000" b="0" u="sng" dirty="0"/>
              <a:t>Remedies</a:t>
            </a:r>
            <a:r>
              <a:rPr lang="en-GB" sz="2000" b="0" dirty="0"/>
              <a:t> should be </a:t>
            </a:r>
            <a:r>
              <a:rPr lang="en-GB" sz="2000" b="0" u="sng" dirty="0"/>
              <a:t>appropriate to the risk posed</a:t>
            </a:r>
            <a:r>
              <a:rPr lang="en-GB" sz="2000" b="0" dirty="0"/>
              <a:t>, and </a:t>
            </a:r>
            <a:r>
              <a:rPr lang="en-GB" sz="2000" b="0" u="sng" dirty="0"/>
              <a:t>costs</a:t>
            </a:r>
            <a:r>
              <a:rPr lang="en-GB" sz="2000" b="0" dirty="0"/>
              <a:t> identified and </a:t>
            </a:r>
            <a:r>
              <a:rPr lang="en-GB" sz="2000" b="0" u="sng" dirty="0" smtClean="0"/>
              <a:t>minimised</a:t>
            </a:r>
            <a:r>
              <a:rPr lang="en-GB" sz="2000" b="0" dirty="0" smtClean="0"/>
              <a:t>”</a:t>
            </a:r>
          </a:p>
          <a:p>
            <a:pPr lvl="0"/>
            <a:endParaRPr lang="en-GB" sz="2000" b="0" dirty="0"/>
          </a:p>
          <a:p>
            <a:pPr lvl="0"/>
            <a:r>
              <a:rPr lang="en-GB" sz="2000" dirty="0" smtClean="0"/>
              <a:t>Banking regulation (Core Principles for Effective Banking Supervision, BCBS, 2012: item 17.)</a:t>
            </a:r>
          </a:p>
          <a:p>
            <a:pPr lvl="0"/>
            <a:endParaRPr lang="en-GB" sz="2000" b="0" dirty="0"/>
          </a:p>
          <a:p>
            <a:pPr lvl="0"/>
            <a:r>
              <a:rPr lang="en-GB" sz="2000" b="0" dirty="0" smtClean="0"/>
              <a:t>“The Core Principles (CPs) must be capable of application to a wide range of jurisdictions whose banking sectors will inevitably include a broad spectrum of banks (from large internationally active banks to small, non-complex deposit-taking institutions) … Consequently … supervisors typically use a risk-based approach in which </a:t>
            </a:r>
            <a:r>
              <a:rPr lang="en-GB" sz="2000" b="0" u="sng" dirty="0" smtClean="0"/>
              <a:t>more time and resources</a:t>
            </a:r>
            <a:r>
              <a:rPr lang="en-GB" sz="2000" b="0" dirty="0" smtClean="0"/>
              <a:t> are </a:t>
            </a:r>
            <a:r>
              <a:rPr lang="en-GB" sz="2000" b="0" u="sng" dirty="0" smtClean="0"/>
              <a:t>devoted to larger, more complex or riskier banks</a:t>
            </a:r>
            <a:r>
              <a:rPr lang="en-GB" sz="2000" b="0" dirty="0" smtClean="0"/>
              <a:t> … the proportionality concept is reflected in those Principles focused on supervisors’ assessment of banks’ risk management …”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168349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/>
              <a:t>Lack of information on proportionality in banking regulation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493713" y="1204565"/>
            <a:ext cx="9731375" cy="5277198"/>
          </a:xfrm>
        </p:spPr>
        <p:txBody>
          <a:bodyPr/>
          <a:lstStyle/>
          <a:p>
            <a:pPr marL="182563" indent="-182563">
              <a:buFont typeface="Arial"/>
              <a:buChar char="•"/>
            </a:pPr>
            <a:r>
              <a:rPr lang="en-GB" sz="2000" dirty="0" smtClean="0"/>
              <a:t>When I started thinking about the issue of proportionality in banking regulation … I immediately realised </a:t>
            </a:r>
            <a:r>
              <a:rPr lang="en-GB" sz="2000" u="sng" dirty="0" smtClean="0"/>
              <a:t>how little we know</a:t>
            </a:r>
            <a:r>
              <a:rPr lang="en-GB" sz="2000" dirty="0" smtClean="0"/>
              <a:t>:</a:t>
            </a:r>
          </a:p>
          <a:p>
            <a:pPr marL="182563" indent="-182563"/>
            <a:endParaRPr lang="en-GB" sz="2000" b="0" dirty="0" smtClean="0"/>
          </a:p>
          <a:p>
            <a:pPr marL="182563" indent="-182563">
              <a:buFontTx/>
              <a:buChar char="-"/>
            </a:pPr>
            <a:r>
              <a:rPr lang="en-GB" sz="2000" b="0" dirty="0" smtClean="0"/>
              <a:t>To my knowledge, there is </a:t>
            </a:r>
            <a:r>
              <a:rPr lang="en-GB" sz="2000" b="0" u="sng" dirty="0" smtClean="0"/>
              <a:t>no systematic data gathering</a:t>
            </a:r>
            <a:r>
              <a:rPr lang="en-GB" sz="2000" b="0" dirty="0" smtClean="0"/>
              <a:t> to assess proportionality;</a:t>
            </a:r>
          </a:p>
          <a:p>
            <a:pPr marL="182563" indent="-182563">
              <a:buFontTx/>
              <a:buChar char="-"/>
            </a:pPr>
            <a:endParaRPr lang="en-GB" sz="2000" b="0" dirty="0" smtClean="0"/>
          </a:p>
          <a:p>
            <a:pPr marL="182563" indent="-182563">
              <a:buFontTx/>
              <a:buChar char="-"/>
            </a:pPr>
            <a:r>
              <a:rPr lang="en-GB" sz="2000" b="0" dirty="0" smtClean="0"/>
              <a:t>Also, the emergency situation of the last few years put the issue on second stage;</a:t>
            </a:r>
          </a:p>
          <a:p>
            <a:pPr marL="182563" indent="-182563">
              <a:buFontTx/>
              <a:buChar char="-"/>
            </a:pPr>
            <a:endParaRPr lang="en-GB" sz="2000" b="0" dirty="0"/>
          </a:p>
          <a:p>
            <a:pPr marL="182563" indent="-182563">
              <a:buFontTx/>
              <a:buChar char="-"/>
            </a:pPr>
            <a:r>
              <a:rPr lang="en-GB" sz="2000" b="0" dirty="0" smtClean="0"/>
              <a:t>Yet, the little empirical evidence I will report – though taken from some tiny and very special part of the banking industry – suggest </a:t>
            </a:r>
            <a:r>
              <a:rPr lang="en-GB" sz="2000" b="0" u="sng" dirty="0" smtClean="0"/>
              <a:t>proportionality is a big issue</a:t>
            </a:r>
            <a:r>
              <a:rPr lang="en-GB" sz="2000" b="0" dirty="0" smtClean="0"/>
              <a:t>;</a:t>
            </a:r>
          </a:p>
          <a:p>
            <a:pPr marL="182563" indent="-182563">
              <a:buFontTx/>
              <a:buChar char="-"/>
            </a:pPr>
            <a:endParaRPr lang="en-GB" sz="2000" b="0" dirty="0"/>
          </a:p>
          <a:p>
            <a:pPr marL="182563" indent="-182563">
              <a:buFontTx/>
              <a:buChar char="-"/>
            </a:pPr>
            <a:r>
              <a:rPr lang="en-GB" sz="2000" b="0" dirty="0" smtClean="0"/>
              <a:t>It doesn’t pertain only to how many resources the regulators/supervisors themselves assign across different banks …</a:t>
            </a:r>
          </a:p>
          <a:p>
            <a:pPr marL="182563" indent="-182563">
              <a:buFontTx/>
              <a:buChar char="-"/>
            </a:pPr>
            <a:endParaRPr lang="en-GB" sz="2000" b="0" dirty="0" smtClean="0"/>
          </a:p>
          <a:p>
            <a:pPr marL="182563" indent="-182563">
              <a:buFontTx/>
              <a:buChar char="-"/>
            </a:pPr>
            <a:r>
              <a:rPr lang="en-GB" sz="2000" b="0" dirty="0" smtClean="0"/>
              <a:t>Maybe, without even realising, we kept applying a </a:t>
            </a:r>
            <a:r>
              <a:rPr lang="en-GB" sz="2000" b="0" u="sng" dirty="0" smtClean="0"/>
              <a:t>one-size-fits-all</a:t>
            </a:r>
            <a:r>
              <a:rPr lang="en-GB" sz="2000" b="0" dirty="0" smtClean="0"/>
              <a:t> approach to what the supervised banks should do to satisfy regulation.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137582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779" y="491786"/>
            <a:ext cx="9884930" cy="412752"/>
          </a:xfrm>
        </p:spPr>
        <p:txBody>
          <a:bodyPr/>
          <a:lstStyle/>
          <a:p>
            <a:pPr algn="ctr"/>
            <a:r>
              <a:rPr lang="en-GB" sz="2800" dirty="0"/>
              <a:t>Some evidence of potential disparities for the small </a:t>
            </a:r>
            <a:r>
              <a:rPr lang="en-GB" sz="2800" dirty="0" smtClean="0"/>
              <a:t>banks – 1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493713" y="1191472"/>
            <a:ext cx="9731375" cy="5290291"/>
          </a:xfrm>
        </p:spPr>
        <p:txBody>
          <a:bodyPr/>
          <a:lstStyle/>
          <a:p>
            <a:r>
              <a:rPr lang="en-GB" sz="2000" dirty="0" smtClean="0"/>
              <a:t>In spite of good intentions by regulators/supervisors, there is evidence that the </a:t>
            </a:r>
            <a:r>
              <a:rPr lang="en-GB" sz="2000" u="sng" dirty="0" smtClean="0"/>
              <a:t>burden of regulatory compliance kept increasing in recent years</a:t>
            </a:r>
            <a:r>
              <a:rPr lang="en-GB" sz="2000" dirty="0" smtClean="0"/>
              <a:t>:</a:t>
            </a:r>
          </a:p>
          <a:p>
            <a:endParaRPr lang="en-GB" sz="2000" dirty="0" smtClean="0"/>
          </a:p>
          <a:p>
            <a:pPr marL="261938" indent="-261938">
              <a:buFont typeface="Arial"/>
              <a:buChar char="•"/>
            </a:pPr>
            <a:r>
              <a:rPr lang="en-GB" sz="2000" b="0" dirty="0" smtClean="0"/>
              <a:t>The evidence is scant: as mentioned, we </a:t>
            </a:r>
            <a:r>
              <a:rPr lang="en-GB" sz="2000" b="0" u="sng" dirty="0" smtClean="0"/>
              <a:t>greatly need to improve data gathering</a:t>
            </a:r>
            <a:r>
              <a:rPr lang="en-GB" sz="2000" b="0" dirty="0" smtClean="0"/>
              <a:t>.</a:t>
            </a:r>
          </a:p>
          <a:p>
            <a:pPr marL="261938" indent="-261938">
              <a:buFont typeface="Arial"/>
              <a:buChar char="•"/>
            </a:pPr>
            <a:endParaRPr lang="en-GB" sz="2000" b="0" dirty="0" smtClean="0"/>
          </a:p>
          <a:p>
            <a:pPr marL="261938" indent="-261938">
              <a:buFont typeface="Arial"/>
              <a:buChar char="•"/>
            </a:pPr>
            <a:r>
              <a:rPr lang="en-GB" sz="2000" b="0" dirty="0" smtClean="0"/>
              <a:t>Based on an ad-hoc survey run in </a:t>
            </a:r>
            <a:r>
              <a:rPr lang="en-GB" sz="2000" b="0" u="sng" dirty="0" smtClean="0"/>
              <a:t>Italy</a:t>
            </a:r>
            <a:r>
              <a:rPr lang="en-GB" sz="2000" b="0" dirty="0" smtClean="0"/>
              <a:t> in 2012 on 140 </a:t>
            </a:r>
            <a:r>
              <a:rPr lang="en-GB" sz="2000" b="0" u="sng" dirty="0" smtClean="0"/>
              <a:t>Credit Cooperative Banks</a:t>
            </a:r>
            <a:r>
              <a:rPr lang="en-GB" sz="2000" b="0" dirty="0" smtClean="0"/>
              <a:t>, </a:t>
            </a:r>
            <a:r>
              <a:rPr lang="en-GB" sz="2000" b="0" u="sng" dirty="0" smtClean="0"/>
              <a:t>from 2000</a:t>
            </a:r>
            <a:r>
              <a:rPr lang="en-GB" sz="2000" b="0" dirty="0" smtClean="0"/>
              <a:t> </a:t>
            </a:r>
            <a:r>
              <a:rPr lang="en-GB" sz="2000" b="0" dirty="0"/>
              <a:t>(i.e. before Basel 2) </a:t>
            </a:r>
            <a:r>
              <a:rPr lang="en-GB" sz="2000" b="0" u="sng" dirty="0" smtClean="0"/>
              <a:t>to </a:t>
            </a:r>
            <a:r>
              <a:rPr lang="en-GB" sz="2000" b="0" u="sng" dirty="0"/>
              <a:t>2010</a:t>
            </a:r>
            <a:r>
              <a:rPr lang="en-GB" sz="2000" b="0" dirty="0"/>
              <a:t> </a:t>
            </a:r>
            <a:r>
              <a:rPr lang="en-GB" sz="2000" b="0" dirty="0" smtClean="0"/>
              <a:t>(before </a:t>
            </a:r>
            <a:r>
              <a:rPr lang="en-GB" sz="2000" b="0" dirty="0"/>
              <a:t>Basel </a:t>
            </a:r>
            <a:r>
              <a:rPr lang="en-GB" sz="2000" b="0" dirty="0" smtClean="0"/>
              <a:t>3) </a:t>
            </a:r>
            <a:r>
              <a:rPr lang="en-GB" sz="2000" b="0" dirty="0"/>
              <a:t>the </a:t>
            </a:r>
            <a:r>
              <a:rPr lang="en-GB" sz="2000" b="0" u="sng" dirty="0"/>
              <a:t>number of staff-month devoted to regulatory compliance grew by about by 175%</a:t>
            </a:r>
            <a:r>
              <a:rPr lang="en-GB" sz="2000" b="0" dirty="0"/>
              <a:t>, while the average number of employees across all the Italian BCCs rose by 67% </a:t>
            </a:r>
            <a:r>
              <a:rPr lang="en-GB" sz="2000" b="0" dirty="0" smtClean="0"/>
              <a:t>only.</a:t>
            </a:r>
            <a:endParaRPr lang="en-GB" sz="2000" b="0" dirty="0"/>
          </a:p>
          <a:p>
            <a:pPr marL="261938" indent="-261938">
              <a:buFont typeface="Arial"/>
              <a:buChar char="•"/>
            </a:pPr>
            <a:endParaRPr lang="en-GB" sz="2000" b="0" dirty="0" smtClean="0"/>
          </a:p>
          <a:p>
            <a:pPr marL="261938" indent="-261938">
              <a:buFont typeface="Arial"/>
              <a:buChar char="•"/>
            </a:pPr>
            <a:r>
              <a:rPr lang="en-GB" sz="2000" b="0" dirty="0" smtClean="0"/>
              <a:t>The issue regards not only the EU. E.g., a recent survey on two samples of </a:t>
            </a:r>
            <a:r>
              <a:rPr lang="en-GB" sz="2000" b="0" u="sng" dirty="0" smtClean="0"/>
              <a:t>Credit Unions</a:t>
            </a:r>
            <a:r>
              <a:rPr lang="en-GB" sz="2000" b="0" dirty="0" smtClean="0"/>
              <a:t> found that </a:t>
            </a:r>
            <a:r>
              <a:rPr lang="en-GB" sz="2000" b="0" u="sng" dirty="0" smtClean="0"/>
              <a:t>from 2007 to 2012</a:t>
            </a:r>
            <a:r>
              <a:rPr lang="en-GB" sz="2000" b="0" dirty="0" smtClean="0"/>
              <a:t> the </a:t>
            </a:r>
            <a:r>
              <a:rPr lang="en-GB" sz="2000" b="0" u="sng" dirty="0" smtClean="0"/>
              <a:t>number of full time equivalents devoted to regulatory compliance increased on average by </a:t>
            </a:r>
            <a:r>
              <a:rPr lang="en-GB" sz="2000" b="0" u="sng" dirty="0" smtClean="0"/>
              <a:t>four times as much as the total number of employees</a:t>
            </a:r>
            <a:r>
              <a:rPr lang="en-GB" sz="2000" b="0" dirty="0" smtClean="0"/>
              <a:t> for </a:t>
            </a:r>
            <a:r>
              <a:rPr lang="en-GB" sz="2000" b="0" dirty="0" smtClean="0"/>
              <a:t>the </a:t>
            </a:r>
            <a:r>
              <a:rPr lang="en-GB" sz="2000" b="0" dirty="0" smtClean="0"/>
              <a:t>responding CUs </a:t>
            </a:r>
            <a:r>
              <a:rPr lang="en-GB" sz="2000" b="0" u="sng" dirty="0" smtClean="0"/>
              <a:t>in the U.S.</a:t>
            </a:r>
            <a:r>
              <a:rPr lang="en-GB" sz="2000" b="0" dirty="0" smtClean="0"/>
              <a:t> and </a:t>
            </a:r>
            <a:r>
              <a:rPr lang="en-GB" sz="2000" b="0" u="sng" dirty="0" smtClean="0"/>
              <a:t>by </a:t>
            </a:r>
            <a:r>
              <a:rPr lang="en-GB" sz="2000" b="0" u="sng" dirty="0" smtClean="0"/>
              <a:t>almost three times as much</a:t>
            </a:r>
            <a:r>
              <a:rPr lang="en-GB" sz="2000" b="0" dirty="0" smtClean="0"/>
              <a:t> for </a:t>
            </a:r>
            <a:r>
              <a:rPr lang="en-GB" sz="2000" b="0" dirty="0" smtClean="0"/>
              <a:t>the </a:t>
            </a:r>
            <a:r>
              <a:rPr lang="en-GB" sz="2000" b="0" dirty="0" smtClean="0"/>
              <a:t>responding CUs </a:t>
            </a:r>
            <a:r>
              <a:rPr lang="en-GB" sz="2000" b="0" u="sng" dirty="0" smtClean="0"/>
              <a:t>in </a:t>
            </a:r>
            <a:r>
              <a:rPr lang="en-GB" sz="2000" b="0" u="sng" dirty="0" smtClean="0"/>
              <a:t>Canada</a:t>
            </a:r>
            <a:r>
              <a:rPr lang="en-GB" sz="2000" b="0" dirty="0" smtClean="0"/>
              <a:t>.</a:t>
            </a:r>
            <a:endParaRPr lang="en-GB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58383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779" y="491786"/>
            <a:ext cx="9884930" cy="412752"/>
          </a:xfrm>
        </p:spPr>
        <p:txBody>
          <a:bodyPr/>
          <a:lstStyle/>
          <a:p>
            <a:pPr algn="ctr"/>
            <a:r>
              <a:rPr lang="en-GB" sz="2800" dirty="0"/>
              <a:t>Some evidence of potential disparities for the small </a:t>
            </a:r>
            <a:r>
              <a:rPr lang="en-GB" sz="2800" dirty="0" smtClean="0"/>
              <a:t>banks – 2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493713" y="1204565"/>
            <a:ext cx="9731375" cy="5277198"/>
          </a:xfrm>
        </p:spPr>
        <p:txBody>
          <a:bodyPr/>
          <a:lstStyle/>
          <a:p>
            <a:r>
              <a:rPr lang="en-GB" sz="2000" dirty="0" smtClean="0"/>
              <a:t>The </a:t>
            </a:r>
            <a:r>
              <a:rPr lang="en-GB" sz="2000" u="sng" dirty="0" smtClean="0"/>
              <a:t>burden of regulatory compliance decreases with bank size</a:t>
            </a:r>
            <a:r>
              <a:rPr lang="en-GB" sz="2000" dirty="0" smtClean="0"/>
              <a:t>, thus raising questions </a:t>
            </a:r>
            <a:r>
              <a:rPr lang="en-GB" sz="2000" dirty="0"/>
              <a:t>a</a:t>
            </a:r>
            <a:r>
              <a:rPr lang="en-GB" sz="2000" dirty="0" smtClean="0"/>
              <a:t>bout proportionality (</a:t>
            </a:r>
            <a:r>
              <a:rPr lang="en-GB" sz="2000" u="sng" dirty="0" smtClean="0"/>
              <a:t>EU evidence, from Italy</a:t>
            </a:r>
            <a:r>
              <a:rPr lang="en-GB" sz="2000" dirty="0" smtClean="0"/>
              <a:t>):</a:t>
            </a:r>
          </a:p>
          <a:p>
            <a:pPr marL="261938" indent="-261938">
              <a:buFont typeface="Arial"/>
              <a:buChar char="•"/>
            </a:pPr>
            <a:r>
              <a:rPr lang="en-GB" sz="2000" b="0" dirty="0" smtClean="0"/>
              <a:t>In the ad-hoc survey on </a:t>
            </a:r>
            <a:r>
              <a:rPr lang="en-GB" sz="2000" b="0" u="sng" dirty="0" smtClean="0"/>
              <a:t>Italy’s</a:t>
            </a:r>
            <a:r>
              <a:rPr lang="en-GB" sz="2000" b="0" dirty="0" smtClean="0"/>
              <a:t> </a:t>
            </a:r>
            <a:r>
              <a:rPr lang="en-GB" sz="2000" b="0" u="sng" dirty="0" smtClean="0"/>
              <a:t>CCBs</a:t>
            </a:r>
            <a:r>
              <a:rPr lang="en-GB" sz="2000" b="0" dirty="0" smtClean="0"/>
              <a:t>, </a:t>
            </a:r>
            <a:r>
              <a:rPr lang="en-GB" sz="2000" b="0" u="sng" dirty="0" smtClean="0"/>
              <a:t>in </a:t>
            </a:r>
            <a:r>
              <a:rPr lang="en-GB" sz="2000" b="0" u="sng" dirty="0"/>
              <a:t>2010</a:t>
            </a:r>
            <a:r>
              <a:rPr lang="en-GB" sz="2000" b="0" dirty="0"/>
              <a:t> </a:t>
            </a:r>
            <a:r>
              <a:rPr lang="en-GB" sz="2000" b="0" dirty="0" smtClean="0"/>
              <a:t>the ratio of </a:t>
            </a:r>
            <a:r>
              <a:rPr lang="en-GB" sz="2000" b="0" u="sng" dirty="0" smtClean="0"/>
              <a:t>the number of employees devoted </a:t>
            </a:r>
            <a:r>
              <a:rPr lang="en-GB" sz="2000" b="0" u="sng" dirty="0"/>
              <a:t>to regulatory </a:t>
            </a:r>
            <a:r>
              <a:rPr lang="en-GB" sz="2000" b="0" u="sng" dirty="0" smtClean="0"/>
              <a:t>compliance to total employees</a:t>
            </a:r>
            <a:r>
              <a:rPr lang="en-GB" sz="2000" b="0" dirty="0" smtClean="0"/>
              <a:t> was </a:t>
            </a:r>
            <a:r>
              <a:rPr lang="en-GB" sz="2000" b="0" u="sng" dirty="0" smtClean="0"/>
              <a:t>3.9% for the smallest quartile</a:t>
            </a:r>
            <a:r>
              <a:rPr lang="en-GB" sz="2000" b="0" dirty="0" smtClean="0"/>
              <a:t> (by size) as against </a:t>
            </a:r>
            <a:r>
              <a:rPr lang="en-GB" sz="2000" b="0" u="sng" dirty="0" smtClean="0"/>
              <a:t>0.8% for the top quartile (see figure)</a:t>
            </a:r>
            <a:r>
              <a:rPr lang="en-GB" sz="2000" b="0" dirty="0" smtClean="0"/>
              <a:t>.</a:t>
            </a:r>
            <a:endParaRPr lang="en-GB" sz="2000" b="0" dirty="0"/>
          </a:p>
          <a:p>
            <a:endParaRPr lang="en-GB" sz="2000" b="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3155640"/>
            <a:ext cx="63881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779" y="491786"/>
            <a:ext cx="9884930" cy="412752"/>
          </a:xfrm>
        </p:spPr>
        <p:txBody>
          <a:bodyPr/>
          <a:lstStyle/>
          <a:p>
            <a:pPr algn="ctr"/>
            <a:r>
              <a:rPr lang="en-GB" sz="2800" dirty="0"/>
              <a:t>Some evidence of potential disparities for the small </a:t>
            </a:r>
            <a:r>
              <a:rPr lang="en-GB" sz="2800" dirty="0" smtClean="0"/>
              <a:t>banks – 3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493713" y="1241691"/>
            <a:ext cx="9731375" cy="5240072"/>
          </a:xfrm>
        </p:spPr>
        <p:txBody>
          <a:bodyPr/>
          <a:lstStyle/>
          <a:p>
            <a:endParaRPr lang="en-GB" sz="2000" u="sng" dirty="0" smtClean="0"/>
          </a:p>
          <a:p>
            <a:r>
              <a:rPr lang="en-GB" sz="2000" u="sng" dirty="0" smtClean="0"/>
              <a:t>The </a:t>
            </a:r>
            <a:r>
              <a:rPr lang="en-GB" sz="2000" u="sng" dirty="0" smtClean="0"/>
              <a:t>burden of regulatory compliance decreases with bank size</a:t>
            </a:r>
            <a:r>
              <a:rPr lang="en-GB" sz="2000" dirty="0" smtClean="0"/>
              <a:t>, thus raising questions </a:t>
            </a:r>
            <a:r>
              <a:rPr lang="en-GB" sz="2000" dirty="0"/>
              <a:t>a</a:t>
            </a:r>
            <a:r>
              <a:rPr lang="en-GB" sz="2000" dirty="0" smtClean="0"/>
              <a:t>bout proportionality (</a:t>
            </a:r>
            <a:r>
              <a:rPr lang="en-GB" sz="2000" u="sng" dirty="0" smtClean="0"/>
              <a:t>U.S. and Canada evidence</a:t>
            </a:r>
            <a:r>
              <a:rPr lang="en-GB" sz="2000" dirty="0" smtClean="0"/>
              <a:t>):</a:t>
            </a:r>
          </a:p>
          <a:p>
            <a:pPr marL="261938" indent="-261938">
              <a:buFont typeface="Arial"/>
              <a:buChar char="•"/>
            </a:pPr>
            <a:endParaRPr lang="en-GB" sz="2000" b="0" dirty="0" smtClean="0"/>
          </a:p>
          <a:p>
            <a:pPr marL="261938" indent="-261938">
              <a:buFont typeface="Arial"/>
              <a:buChar char="•"/>
            </a:pPr>
            <a:r>
              <a:rPr lang="en-GB" sz="2000" b="0" dirty="0" smtClean="0"/>
              <a:t>The </a:t>
            </a:r>
            <a:r>
              <a:rPr lang="en-GB" sz="2000" b="0" dirty="0" smtClean="0"/>
              <a:t>CU surveys show that the in </a:t>
            </a:r>
            <a:r>
              <a:rPr lang="en-GB" sz="2000" b="0" u="sng" dirty="0" smtClean="0"/>
              <a:t>2012</a:t>
            </a:r>
            <a:r>
              <a:rPr lang="en-GB" sz="2000" b="0" dirty="0" smtClean="0"/>
              <a:t> the ratio of </a:t>
            </a:r>
            <a:r>
              <a:rPr lang="en-GB" sz="2000" b="0" u="sng" dirty="0" smtClean="0"/>
              <a:t>number of employees devoted </a:t>
            </a:r>
            <a:r>
              <a:rPr lang="en-GB" sz="2000" b="0" u="sng" dirty="0"/>
              <a:t>to regulatory </a:t>
            </a:r>
            <a:r>
              <a:rPr lang="en-GB" sz="2000" b="0" u="sng" dirty="0" smtClean="0"/>
              <a:t>compliance to total employees</a:t>
            </a:r>
            <a:r>
              <a:rPr lang="en-GB" sz="2000" b="0" dirty="0" smtClean="0"/>
              <a:t> </a:t>
            </a:r>
            <a:r>
              <a:rPr lang="en-GB" sz="2000" b="0" dirty="0" smtClean="0"/>
              <a:t>both in </a:t>
            </a:r>
            <a:r>
              <a:rPr lang="en-GB" sz="2000" b="0" dirty="0" smtClean="0"/>
              <a:t>the U.S. </a:t>
            </a:r>
            <a:r>
              <a:rPr lang="en-GB" sz="2000" b="0" dirty="0" smtClean="0"/>
              <a:t>and in Canada was </a:t>
            </a:r>
            <a:r>
              <a:rPr lang="en-GB" sz="2000" b="0" u="sng" dirty="0" smtClean="0"/>
              <a:t>significantly larger for </a:t>
            </a:r>
            <a:r>
              <a:rPr lang="en-GB" sz="2000" b="0" u="sng" dirty="0" smtClean="0"/>
              <a:t>the </a:t>
            </a:r>
            <a:r>
              <a:rPr lang="en-GB" sz="2000" b="0" u="sng" dirty="0" smtClean="0"/>
              <a:t>smaller-sized institutions than for the larger-sized ones</a:t>
            </a:r>
            <a:r>
              <a:rPr lang="en-GB" sz="2000" b="0" dirty="0" smtClean="0"/>
              <a:t>.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149937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779" y="491786"/>
            <a:ext cx="9884930" cy="412752"/>
          </a:xfrm>
        </p:spPr>
        <p:txBody>
          <a:bodyPr/>
          <a:lstStyle/>
          <a:p>
            <a:pPr algn="ctr"/>
            <a:r>
              <a:rPr lang="en-GB" sz="2800" dirty="0"/>
              <a:t>Some evidence of potential disparities for the small </a:t>
            </a:r>
            <a:r>
              <a:rPr lang="en-GB" sz="2800" dirty="0" smtClean="0"/>
              <a:t>banks – 4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493713" y="1060541"/>
            <a:ext cx="9731375" cy="5421222"/>
          </a:xfrm>
        </p:spPr>
        <p:txBody>
          <a:bodyPr/>
          <a:lstStyle/>
          <a:p>
            <a:endParaRPr lang="en-GB" sz="2000" dirty="0" smtClean="0"/>
          </a:p>
          <a:p>
            <a:r>
              <a:rPr lang="en-GB" sz="2000" dirty="0" smtClean="0"/>
              <a:t>The figures we’ve just seen raise some questions:</a:t>
            </a:r>
          </a:p>
          <a:p>
            <a:endParaRPr lang="en-GB" sz="2000" dirty="0" smtClean="0"/>
          </a:p>
          <a:p>
            <a:pPr marL="261938" indent="-261938">
              <a:buFont typeface="Arial"/>
              <a:buChar char="•"/>
            </a:pPr>
            <a:r>
              <a:rPr lang="en-GB" sz="2000" b="0" dirty="0" smtClean="0"/>
              <a:t>Are we really applying proportionality?</a:t>
            </a:r>
          </a:p>
          <a:p>
            <a:pPr marL="261938" indent="-261938">
              <a:buFont typeface="Arial"/>
              <a:buChar char="•"/>
            </a:pPr>
            <a:endParaRPr lang="en-GB" sz="2000" b="0" dirty="0"/>
          </a:p>
          <a:p>
            <a:pPr marL="261938" indent="-261938">
              <a:buFont typeface="Arial"/>
              <a:buChar char="•"/>
            </a:pPr>
            <a:r>
              <a:rPr lang="en-GB" sz="2000" b="0" dirty="0" smtClean="0"/>
              <a:t>And, if not, which are the consequences?</a:t>
            </a:r>
          </a:p>
          <a:p>
            <a:pPr marL="261938" indent="-261938">
              <a:buFont typeface="Arial"/>
              <a:buChar char="•"/>
            </a:pPr>
            <a:endParaRPr lang="en-GB" sz="2000" b="0" dirty="0"/>
          </a:p>
          <a:p>
            <a:pPr marL="261938" indent="-261938">
              <a:buFont typeface="Arial"/>
              <a:buChar char="•"/>
            </a:pPr>
            <a:r>
              <a:rPr lang="en-GB" sz="2000" b="0" dirty="0" smtClean="0"/>
              <a:t>Is regulation introducing some type of unintended artificial economies of scale?</a:t>
            </a:r>
          </a:p>
          <a:p>
            <a:pPr marL="261938" indent="-261938">
              <a:buFont typeface="Arial"/>
              <a:buChar char="•"/>
            </a:pPr>
            <a:endParaRPr lang="en-GB" sz="2000" b="0" dirty="0"/>
          </a:p>
          <a:p>
            <a:pPr marL="261938" indent="-261938">
              <a:buFont typeface="Arial"/>
              <a:buChar char="•"/>
            </a:pPr>
            <a:r>
              <a:rPr lang="en-GB" sz="2000" b="0" dirty="0" smtClean="0"/>
              <a:t>Could it be that smaller-sized/less complex banks have a regulatory-induced incentive to grow (and possibly homogenise their business model to that of the larger banking institutions)?</a:t>
            </a:r>
          </a:p>
          <a:p>
            <a:pPr marL="261938" indent="-261938">
              <a:buFont typeface="Arial"/>
              <a:buChar char="•"/>
            </a:pPr>
            <a:endParaRPr lang="en-GB" sz="2000" b="0" dirty="0"/>
          </a:p>
          <a:p>
            <a:pPr marL="261938" indent="-261938">
              <a:buFont typeface="Arial"/>
              <a:buChar char="•"/>
            </a:pPr>
            <a:r>
              <a:rPr lang="en-GB" sz="2000" b="0" dirty="0" smtClean="0"/>
              <a:t>And, if so, what can be done to avoid these unintended distortions?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20527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1852" y="491786"/>
            <a:ext cx="10159876" cy="412752"/>
          </a:xfrm>
        </p:spPr>
        <p:txBody>
          <a:bodyPr/>
          <a:lstStyle/>
          <a:p>
            <a:pPr algn="ctr"/>
            <a:r>
              <a:rPr lang="en-GB" sz="2800" dirty="0"/>
              <a:t>Potential impact of different regulatory approaches: RWA vs. </a:t>
            </a:r>
            <a:r>
              <a:rPr lang="en-GB" sz="2800" dirty="0" smtClean="0"/>
              <a:t>LR</a:t>
            </a:r>
            <a:endParaRPr lang="en-GB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493713" y="1204565"/>
            <a:ext cx="9731375" cy="5277198"/>
          </a:xfrm>
        </p:spPr>
        <p:txBody>
          <a:bodyPr/>
          <a:lstStyle/>
          <a:p>
            <a:r>
              <a:rPr lang="en-GB" sz="2000" dirty="0" smtClean="0"/>
              <a:t>Consider the potential implications for proportionality of two different regulatory approaches that are discussed (for issues unrelated to proportionality):</a:t>
            </a:r>
          </a:p>
          <a:p>
            <a:endParaRPr lang="en-GB" sz="2000" dirty="0" smtClean="0"/>
          </a:p>
          <a:p>
            <a:pPr marL="261938" indent="-261938">
              <a:buFont typeface="Arial"/>
              <a:buChar char="•"/>
            </a:pPr>
            <a:r>
              <a:rPr lang="en-GB" sz="2000" b="0" dirty="0" smtClean="0"/>
              <a:t>Using a </a:t>
            </a:r>
            <a:r>
              <a:rPr lang="en-GB" sz="2000" b="0" u="sng" dirty="0" smtClean="0"/>
              <a:t>Risk Weighted Asset</a:t>
            </a:r>
            <a:r>
              <a:rPr lang="en-GB" sz="2000" b="0" dirty="0" smtClean="0"/>
              <a:t> (RWA) approach vs. a </a:t>
            </a:r>
            <a:r>
              <a:rPr lang="en-GB" sz="2000" b="0" u="sng" dirty="0" smtClean="0"/>
              <a:t>Leverage Ratio</a:t>
            </a:r>
            <a:r>
              <a:rPr lang="en-GB" sz="2000" b="0" dirty="0" smtClean="0"/>
              <a:t> (LR) approach:</a:t>
            </a:r>
          </a:p>
          <a:p>
            <a:pPr marL="261938" indent="-261938">
              <a:buFont typeface="Arial"/>
              <a:buChar char="•"/>
            </a:pPr>
            <a:endParaRPr lang="en-GB" sz="2000" b="0" dirty="0" smtClean="0"/>
          </a:p>
          <a:p>
            <a:pPr marL="342900" indent="-342900">
              <a:buFontTx/>
              <a:buChar char="-"/>
            </a:pPr>
            <a:r>
              <a:rPr lang="en-GB" sz="2000" b="0" dirty="0" smtClean="0"/>
              <a:t>Let’s disregard that, as some argue, the LR approach might be more reliable and neutral for the bank business model than the RWA approach.</a:t>
            </a:r>
          </a:p>
          <a:p>
            <a:pPr marL="342900" indent="-342900">
              <a:buFontTx/>
              <a:buChar char="-"/>
            </a:pPr>
            <a:endParaRPr lang="en-GB" sz="2000" b="0" dirty="0"/>
          </a:p>
          <a:p>
            <a:pPr marL="342900" indent="-342900">
              <a:buFontTx/>
              <a:buChar char="-"/>
            </a:pPr>
            <a:r>
              <a:rPr lang="en-GB" sz="2000" b="0" dirty="0" smtClean="0"/>
              <a:t>At the same time, could the adoption of the LR approach help in terms of addressing the issue of proportionality?</a:t>
            </a:r>
          </a:p>
          <a:p>
            <a:endParaRPr lang="en-GB" sz="2000" b="0" dirty="0"/>
          </a:p>
          <a:p>
            <a:endParaRPr lang="en-GB" sz="2000" b="0" dirty="0" smtClean="0"/>
          </a:p>
          <a:p>
            <a:pPr algn="ctr"/>
            <a:r>
              <a:rPr lang="en-GB" sz="2800" dirty="0" smtClean="0"/>
              <a:t>THANK YOU VERY MUCH FOR YOUR ATTENTION!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2820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BA_presentation_onscreen">
  <a:themeElements>
    <a:clrScheme name="EBA">
      <a:dk1>
        <a:sysClr val="windowText" lastClr="000000"/>
      </a:dk1>
      <a:lt1>
        <a:sysClr val="window" lastClr="FFFFFF"/>
      </a:lt1>
      <a:dk2>
        <a:srgbClr val="005596"/>
      </a:dk2>
      <a:lt2>
        <a:srgbClr val="00AEEF"/>
      </a:lt2>
      <a:accent1>
        <a:srgbClr val="48748F"/>
      </a:accent1>
      <a:accent2>
        <a:srgbClr val="807F83"/>
      </a:accent2>
      <a:accent3>
        <a:srgbClr val="A30134"/>
      </a:accent3>
      <a:accent4>
        <a:srgbClr val="D9531E"/>
      </a:accent4>
      <a:accent5>
        <a:srgbClr val="439539"/>
      </a:accent5>
      <a:accent6>
        <a:srgbClr val="7C2B83"/>
      </a:accent6>
      <a:hlink>
        <a:srgbClr val="005596"/>
      </a:hlink>
      <a:folHlink>
        <a:srgbClr val="00AEEF"/>
      </a:folHlink>
    </a:clrScheme>
    <a:fontScheme name="EB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lack">
      <a:srgbClr val="000000"/>
    </a:custClr>
    <a:custClr name="Mid Grey">
      <a:srgbClr val="BEC0C2"/>
    </a:custClr>
    <a:custClr name="Light Grey">
      <a:srgbClr val="E6E7E8"/>
    </a:custClr>
    <a:custClr name="Gold">
      <a:srgbClr val="F99D3E"/>
    </a:custClr>
    <a:custClr name="Pale Gold">
      <a:srgbClr val="FEE3C7"/>
    </a:custClr>
    <a:custClr name="Yellow">
      <a:srgbClr val="FFD200"/>
    </a:custClr>
    <a:custClr name="Mid Green">
      <a:srgbClr val="8CA829"/>
    </a:custClr>
    <a:custClr name="Pale Green">
      <a:srgbClr val="A0CA9C"/>
    </a:custClr>
    <a:custClr name="Mid Grey-Blue">
      <a:srgbClr val="96ACBF"/>
    </a:custClr>
    <a:custClr name="Pale Blue">
      <a:srgbClr val="7FD6F7"/>
    </a:custClr>
    <a:custClr name="Mid Purple">
      <a:srgbClr val="9D60A2"/>
    </a:custClr>
    <a:custClr name="Pale Purple">
      <a:srgbClr val="D18099"/>
    </a:custClr>
  </a:custClrLst>
</a:theme>
</file>

<file path=ppt/theme/theme2.xml><?xml version="1.0" encoding="utf-8"?>
<a:theme xmlns:a="http://schemas.openxmlformats.org/drawingml/2006/main" name="EBA_doc">
  <a:themeElements>
    <a:clrScheme name="EBA">
      <a:dk1>
        <a:sysClr val="windowText" lastClr="000000"/>
      </a:dk1>
      <a:lt1>
        <a:sysClr val="window" lastClr="FFFFFF"/>
      </a:lt1>
      <a:dk2>
        <a:srgbClr val="005596"/>
      </a:dk2>
      <a:lt2>
        <a:srgbClr val="00AEEF"/>
      </a:lt2>
      <a:accent1>
        <a:srgbClr val="48748F"/>
      </a:accent1>
      <a:accent2>
        <a:srgbClr val="807F83"/>
      </a:accent2>
      <a:accent3>
        <a:srgbClr val="A30134"/>
      </a:accent3>
      <a:accent4>
        <a:srgbClr val="D9531E"/>
      </a:accent4>
      <a:accent5>
        <a:srgbClr val="439539"/>
      </a:accent5>
      <a:accent6>
        <a:srgbClr val="7C2B83"/>
      </a:accent6>
      <a:hlink>
        <a:srgbClr val="005596"/>
      </a:hlink>
      <a:folHlink>
        <a:srgbClr val="00AEEF"/>
      </a:folHlink>
    </a:clrScheme>
    <a:fontScheme name="EB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lack">
      <a:srgbClr val="000000"/>
    </a:custClr>
    <a:custClr name="Mid Grey">
      <a:srgbClr val="BEC0C2"/>
    </a:custClr>
    <a:custClr name="Light Grey">
      <a:srgbClr val="E6E7E8"/>
    </a:custClr>
    <a:custClr name="Gold">
      <a:srgbClr val="F99D3E"/>
    </a:custClr>
    <a:custClr name="Pale Gold">
      <a:srgbClr val="FEE3C7"/>
    </a:custClr>
    <a:custClr name="Yellow">
      <a:srgbClr val="FFD200"/>
    </a:custClr>
    <a:custClr name="Mid Green">
      <a:srgbClr val="8CA829"/>
    </a:custClr>
    <a:custClr name="Pale Green">
      <a:srgbClr val="A0CA9C"/>
    </a:custClr>
    <a:custClr name="Mid Grey-Blue">
      <a:srgbClr val="96ACBF"/>
    </a:custClr>
    <a:custClr name="Pale Blue">
      <a:srgbClr val="7FD6F7"/>
    </a:custClr>
    <a:custClr name="Mid Purple">
      <a:srgbClr val="9D60A2"/>
    </a:custClr>
    <a:custClr name="Pale Purple">
      <a:srgbClr val="D18099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EBA_presentation_onscreen</Template>
  <TotalTime>407</TotalTime>
  <Words>918</Words>
  <Application>Microsoft Macintosh PowerPoint</Application>
  <PresentationFormat>Personalizzato</PresentationFormat>
  <Paragraphs>78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1" baseType="lpstr">
      <vt:lpstr>EBA_presentation_onscreen</vt:lpstr>
      <vt:lpstr>EBA_doc</vt:lpstr>
      <vt:lpstr>EBA Workshop  The application of proportionality measures in the EBA’s regulatory work London, 22 October 2013</vt:lpstr>
      <vt:lpstr>Outline</vt:lpstr>
      <vt:lpstr>Definition of proportionality in regulation</vt:lpstr>
      <vt:lpstr>Lack of information on proportionality in banking regulation</vt:lpstr>
      <vt:lpstr>Some evidence of potential disparities for the small banks – 1</vt:lpstr>
      <vt:lpstr>Some evidence of potential disparities for the small banks – 2</vt:lpstr>
      <vt:lpstr>Some evidence of potential disparities for the small banks – 3</vt:lpstr>
      <vt:lpstr>Some evidence of potential disparities for the small banks – 4</vt:lpstr>
      <vt:lpstr>Potential impact of different regulatory approaches: RWA vs. LR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EBA Research Workshop  Banks’ Business Models after the Crisis:  Incentives, strategies, de-risking</dc:title>
  <dc:creator>Lars Jul Overby</dc:creator>
  <cp:lastModifiedBy>Giovanni Ferri</cp:lastModifiedBy>
  <cp:revision>30</cp:revision>
  <dcterms:created xsi:type="dcterms:W3CDTF">2012-11-16T09:39:47Z</dcterms:created>
  <dcterms:modified xsi:type="dcterms:W3CDTF">2013-10-22T01:50:20Z</dcterms:modified>
</cp:coreProperties>
</file>