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4" r:id="rId3"/>
    <p:sldId id="265" r:id="rId4"/>
    <p:sldId id="275" r:id="rId5"/>
    <p:sldId id="27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6" r:id="rId15"/>
    <p:sldId id="263" r:id="rId16"/>
  </p:sldIdLst>
  <p:sldSz cx="9144000" cy="6858000" type="screen4x3"/>
  <p:notesSz cx="6797675" cy="992822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CCCC"/>
    <a:srgbClr val="FF9900"/>
    <a:srgbClr val="FF9999"/>
    <a:srgbClr val="FFFF99"/>
    <a:srgbClr val="CCFFCC"/>
    <a:srgbClr val="FF9933"/>
    <a:srgbClr val="DDDDDD"/>
    <a:srgbClr val="FF7C8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4" autoAdjust="0"/>
    <p:restoredTop sz="94660"/>
  </p:normalViewPr>
  <p:slideViewPr>
    <p:cSldViewPr>
      <p:cViewPr varScale="1">
        <p:scale>
          <a:sx n="66" d="100"/>
          <a:sy n="66" d="100"/>
        </p:scale>
        <p:origin x="152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3EBF3C-70ED-4B21-AA58-848B9ED0E0F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13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CBA9B99-DE09-4F3C-ABC3-DD32C82C4443}" type="datetimeFigureOut">
              <a:rPr lang="fr-CH"/>
              <a:pPr>
                <a:defRPr/>
              </a:pPr>
              <a:t>23.10.2013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H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r-CH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3C57924-D903-4C71-9DBA-1BF9F7462193}" type="slidenum">
              <a:rPr lang="fr-CH"/>
              <a:pPr>
                <a:defRPr/>
              </a:pPr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3245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44E18-FFCD-467F-ADC7-310F4822672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F1D81-22DC-465E-857C-3E331FDCFCB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93273-F354-4CD1-952D-DF45990EEC6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627313" y="63500"/>
          <a:ext cx="33829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8" name="Image" r:id="rId3" imgW="7315200" imgH="1828800" progId="">
                  <p:embed/>
                </p:oleObj>
              </mc:Choice>
              <mc:Fallback>
                <p:oleObj name="Image" r:id="rId3" imgW="7315200" imgH="18288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63500"/>
                        <a:ext cx="338296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6337300"/>
            <a:ext cx="9144000" cy="368300"/>
            <a:chOff x="0" y="3992"/>
            <a:chExt cx="5760" cy="232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CH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640" y="3992"/>
              <a:ext cx="480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128792" cy="720080"/>
          </a:xfr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054552" cy="4114800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CH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885113" y="6165850"/>
            <a:ext cx="1150937" cy="287338"/>
          </a:xfr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/>
              <a:t> </a:t>
            </a:r>
            <a:r>
              <a:rPr lang="fr-FR" err="1"/>
              <a:t>Slide</a:t>
            </a:r>
            <a:r>
              <a:rPr lang="fr-FR"/>
              <a:t> </a:t>
            </a:r>
            <a:fld id="{23C9622D-F368-498D-A21B-8CF7C29AFE8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5F005-0C98-48C3-9D3A-15A09E7F4BA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3EC6D-45AC-4E31-8DBD-3D9C30E385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09155-9920-4789-BA56-5050B17FDAE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5938C-1453-4C43-8026-B4FED58CB90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19750-377C-46E6-961C-DAA89DE8D9C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07AA4-F3C8-4920-842E-B9C4172D317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CDA7-DC5E-49B8-9F8D-C1E02241DEE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2F82F30-C86B-45D0-9695-37656497022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5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78010" y="557212"/>
            <a:ext cx="1925056" cy="927572"/>
          </a:xfrm>
        </p:spPr>
      </p:pic>
      <p:grpSp>
        <p:nvGrpSpPr>
          <p:cNvPr id="4099" name="Group 6"/>
          <p:cNvGrpSpPr>
            <a:grpSpLocks/>
          </p:cNvGrpSpPr>
          <p:nvPr/>
        </p:nvGrpSpPr>
        <p:grpSpPr bwMode="auto">
          <a:xfrm>
            <a:off x="0" y="6337300"/>
            <a:ext cx="9144000" cy="368300"/>
            <a:chOff x="0" y="3992"/>
            <a:chExt cx="5760" cy="232"/>
          </a:xfrm>
        </p:grpSpPr>
        <p:sp>
          <p:nvSpPr>
            <p:cNvPr id="4105" name="Line 7"/>
            <p:cNvSpPr>
              <a:spLocks noChangeShapeType="1"/>
            </p:cNvSpPr>
            <p:nvPr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pic>
          <p:nvPicPr>
            <p:cNvPr id="4106" name="Picture 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0" y="3992"/>
              <a:ext cx="480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092950" y="6237288"/>
            <a:ext cx="1905000" cy="457200"/>
          </a:xfrm>
          <a:noFill/>
        </p:spPr>
        <p:txBody>
          <a:bodyPr/>
          <a:lstStyle/>
          <a:p>
            <a:pPr algn="ctr"/>
            <a:r>
              <a:rPr lang="fr-FR" dirty="0" err="1" smtClean="0"/>
              <a:t>Slide</a:t>
            </a:r>
            <a:r>
              <a:rPr lang="fr-FR" dirty="0" smtClean="0"/>
              <a:t> </a:t>
            </a:r>
            <a:fld id="{00B1F830-023B-4AEA-94FD-DD126C33253C}" type="slidenum">
              <a:rPr lang="fr-FR" smtClean="0"/>
              <a:pPr algn="ctr"/>
              <a:t>1</a:t>
            </a:fld>
            <a:endParaRPr lang="fr-FR" dirty="0" smtClean="0"/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11560" y="1485541"/>
            <a:ext cx="3671888" cy="935806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n-US" sz="1800" dirty="0" smtClean="0">
                <a:latin typeface="Arial" charset="0"/>
                <a:cs typeface="Arial" charset="0"/>
              </a:rPr>
              <a:t>EBA Workshop</a:t>
            </a:r>
            <a:br>
              <a:rPr lang="en-US" sz="1800" dirty="0" smtClean="0">
                <a:latin typeface="Arial" charset="0"/>
                <a:cs typeface="Arial" charset="0"/>
              </a:rPr>
            </a:br>
            <a:r>
              <a:rPr lang="en-US" sz="1800" dirty="0" smtClean="0">
                <a:latin typeface="Arial" charset="0"/>
                <a:cs typeface="Arial" charset="0"/>
              </a:rPr>
              <a:t>ABA, London </a:t>
            </a:r>
            <a:br>
              <a:rPr lang="en-US" sz="1800" dirty="0" smtClean="0">
                <a:latin typeface="Arial" charset="0"/>
                <a:cs typeface="Arial" charset="0"/>
              </a:rPr>
            </a:br>
            <a:r>
              <a:rPr lang="en-US" sz="1800" dirty="0" smtClean="0">
                <a:latin typeface="Arial" charset="0"/>
                <a:cs typeface="Arial" charset="0"/>
              </a:rPr>
              <a:t>Oct.22</a:t>
            </a:r>
            <a:r>
              <a:rPr lang="en-US" sz="1800" baseline="30000" dirty="0" smtClean="0">
                <a:latin typeface="Arial" charset="0"/>
                <a:cs typeface="Arial" charset="0"/>
              </a:rPr>
              <a:t>nd</a:t>
            </a:r>
            <a:r>
              <a:rPr lang="en-US" sz="1800" dirty="0" smtClean="0">
                <a:latin typeface="Arial" charset="0"/>
                <a:cs typeface="Arial" charset="0"/>
              </a:rPr>
              <a:t> 2013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103" name="Rectangle 13"/>
          <p:cNvSpPr>
            <a:spLocks noChangeArrowheads="1"/>
          </p:cNvSpPr>
          <p:nvPr/>
        </p:nvSpPr>
        <p:spPr bwMode="auto">
          <a:xfrm>
            <a:off x="5291906" y="1484784"/>
            <a:ext cx="3384550" cy="5762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latin typeface="Arial" charset="0"/>
                <a:cs typeface="Arial" charset="0"/>
              </a:rPr>
              <a:t>European Confederation of </a:t>
            </a:r>
            <a:br>
              <a:rPr lang="en-US" sz="1400" dirty="0">
                <a:latin typeface="Arial" charset="0"/>
                <a:cs typeface="Arial" charset="0"/>
              </a:rPr>
            </a:br>
            <a:r>
              <a:rPr lang="en-US" sz="1400" dirty="0">
                <a:latin typeface="Arial" charset="0"/>
                <a:cs typeface="Arial" charset="0"/>
              </a:rPr>
              <a:t>Directors Associations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39750" y="2852936"/>
            <a:ext cx="8135938" cy="31240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3200" b="1" dirty="0" smtClean="0"/>
              <a:t>Session II a.</a:t>
            </a:r>
            <a:br>
              <a:rPr lang="en-US" sz="3200" b="1" dirty="0" smtClean="0"/>
            </a:br>
            <a:r>
              <a:rPr lang="en-US" sz="3200" b="1" dirty="0" smtClean="0"/>
              <a:t>Governance &amp; remuneration</a:t>
            </a:r>
            <a:br>
              <a:rPr lang="en-US" sz="3200" b="1" dirty="0" smtClean="0"/>
            </a:br>
            <a:r>
              <a:rPr lang="en-US" sz="3200" dirty="0" smtClean="0"/>
              <a:t>Internal governance </a:t>
            </a:r>
            <a:br>
              <a:rPr lang="en-US" sz="3200" dirty="0" smtClean="0"/>
            </a:br>
            <a:r>
              <a:rPr lang="en-US" sz="3200" dirty="0" smtClean="0"/>
              <a:t>fit &amp; proper considerations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dirty="0" smtClean="0"/>
              <a:t>By </a:t>
            </a:r>
            <a:r>
              <a:rPr lang="en-US" dirty="0"/>
              <a:t>Patrick Zurstrassen,</a:t>
            </a:r>
            <a:br>
              <a:rPr lang="en-US" dirty="0"/>
            </a:br>
            <a:r>
              <a:rPr lang="en-US" dirty="0"/>
              <a:t>Chairman of ecoDa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54" y="521339"/>
            <a:ext cx="2278062" cy="851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612" y="1052736"/>
            <a:ext cx="7848872" cy="720080"/>
          </a:xfrm>
        </p:spPr>
        <p:txBody>
          <a:bodyPr/>
          <a:lstStyle/>
          <a:p>
            <a:r>
              <a:rPr lang="fr-LU" sz="2800" dirty="0" smtClean="0"/>
              <a:t>Collective </a:t>
            </a:r>
            <a:r>
              <a:rPr lang="fr-LU" sz="2800" dirty="0" err="1" smtClean="0"/>
              <a:t>knowledge</a:t>
            </a:r>
            <a:r>
              <a:rPr lang="fr-LU" sz="2800" dirty="0" smtClean="0"/>
              <a:t>: the </a:t>
            </a:r>
            <a:r>
              <a:rPr lang="fr-LU" sz="2800" dirty="0" err="1" smtClean="0"/>
              <a:t>competence</a:t>
            </a:r>
            <a:r>
              <a:rPr lang="fr-LU" sz="2800" dirty="0" smtClean="0"/>
              <a:t> matrix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128973"/>
              </p:ext>
            </p:extLst>
          </p:nvPr>
        </p:nvGraphicFramePr>
        <p:xfrm>
          <a:off x="1619672" y="1694726"/>
          <a:ext cx="5328593" cy="479193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38411"/>
                <a:gridCol w="314716"/>
                <a:gridCol w="377659"/>
                <a:gridCol w="251773"/>
                <a:gridCol w="377659"/>
                <a:gridCol w="440602"/>
                <a:gridCol w="377659"/>
                <a:gridCol w="314716"/>
                <a:gridCol w="335398"/>
              </a:tblGrid>
              <a:tr h="346359">
                <a:tc>
                  <a:txBody>
                    <a:bodyPr/>
                    <a:lstStyle/>
                    <a:p>
                      <a:pPr algn="ctr"/>
                      <a:r>
                        <a:rPr lang="fr-LU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Practice/discipline</a:t>
                      </a:r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fr-LU" sz="17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Names</a:t>
                      </a:r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3073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Bank management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</a:tr>
              <a:tr h="293073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fr-L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</a:t>
                      </a:r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</a:tr>
              <a:tr h="293073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fr-L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Asset</a:t>
                      </a:r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</a:tr>
              <a:tr h="324156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fr-L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Investment</a:t>
                      </a:r>
                      <a:r>
                        <a:rPr lang="fr-L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LU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banking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</a:tr>
              <a:tr h="324156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CRM/Sales</a:t>
                      </a:r>
                      <a:r>
                        <a:rPr lang="fr-L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L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</a:tr>
              <a:tr h="324156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Operations Management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</a:tr>
              <a:tr h="324156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HR Management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</a:tr>
              <a:tr h="324156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Clients &amp; communications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</a:tr>
              <a:tr h="324156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Finance &amp; </a:t>
                      </a:r>
                      <a:r>
                        <a:rPr lang="fr-L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treasury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</a:tr>
              <a:tr h="324156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fr-L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</a:t>
                      </a:r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</a:tr>
              <a:tr h="324156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 </a:t>
                      </a:r>
                      <a:r>
                        <a:rPr lang="fr-L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Compliance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</a:tr>
              <a:tr h="324156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 Accounting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</a:tr>
              <a:tr h="324156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 </a:t>
                      </a:r>
                      <a:r>
                        <a:rPr lang="fr-L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Internal</a:t>
                      </a:r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Audit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</a:tr>
              <a:tr h="324156">
                <a:tc>
                  <a:txBody>
                    <a:bodyPr/>
                    <a:lstStyle/>
                    <a:p>
                      <a:r>
                        <a:rPr lang="fr-L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 Legal</a:t>
                      </a:r>
                      <a:r>
                        <a:rPr lang="fr-L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L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 </a:t>
                      </a:r>
                      <a:r>
                        <a:rPr lang="fr-LU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regulatory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400" dirty="0" smtClean="0"/>
                        <a:t>X</a:t>
                      </a:r>
                      <a:endParaRPr lang="en-US" sz="1400" dirty="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79929" marR="79929" marT="39964" marB="39964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79929" marR="79929" marT="39964" marB="39964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3995936" y="2013306"/>
            <a:ext cx="3168352" cy="443988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0691959">
            <a:off x="6807004" y="3186238"/>
            <a:ext cx="1944216" cy="830997"/>
          </a:xfrm>
          <a:prstGeom prst="rect">
            <a:avLst/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L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Competence</a:t>
            </a:r>
            <a:r>
              <a:rPr lang="fr-L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L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L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cover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541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 smtClean="0"/>
              <a:t>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902" y="1700808"/>
            <a:ext cx="7774632" cy="4896544"/>
          </a:xfrm>
        </p:spPr>
        <p:txBody>
          <a:bodyPr/>
          <a:lstStyle/>
          <a:p>
            <a:r>
              <a:rPr lang="fr-LU" sz="2000" b="1" dirty="0" err="1" smtClean="0"/>
              <a:t>Individual</a:t>
            </a:r>
            <a:r>
              <a:rPr lang="fr-LU" sz="2000" b="1" dirty="0" smtClean="0"/>
              <a:t>:</a:t>
            </a:r>
            <a:r>
              <a:rPr lang="fr-LU" sz="2000" dirty="0" smtClean="0"/>
              <a:t/>
            </a:r>
            <a:br>
              <a:rPr lang="fr-LU" sz="2000" dirty="0" smtClean="0"/>
            </a:br>
            <a:r>
              <a:rPr lang="fr-LU" sz="2000" dirty="0" err="1" smtClean="0"/>
              <a:t>Unobstructed</a:t>
            </a:r>
            <a:r>
              <a:rPr lang="fr-LU" sz="2000" dirty="0" smtClean="0"/>
              <a:t> </a:t>
            </a:r>
            <a:r>
              <a:rPr lang="fr-LU" sz="2000" dirty="0" err="1" smtClean="0"/>
              <a:t>exercise</a:t>
            </a:r>
            <a:r>
              <a:rPr lang="fr-LU" sz="2000" dirty="0" smtClean="0"/>
              <a:t> of free </a:t>
            </a:r>
            <a:r>
              <a:rPr lang="fr-LU" sz="2000" dirty="0" err="1" smtClean="0"/>
              <a:t>judgment</a:t>
            </a:r>
            <a:r>
              <a:rPr lang="fr-LU" sz="2000" dirty="0"/>
              <a:t> </a:t>
            </a:r>
            <a:r>
              <a:rPr lang="fr-LU" sz="2000" dirty="0" err="1" smtClean="0"/>
              <a:t>stemming</a:t>
            </a:r>
            <a:r>
              <a:rPr lang="fr-LU" sz="2000" dirty="0" smtClean="0"/>
              <a:t> </a:t>
            </a:r>
            <a:r>
              <a:rPr lang="fr-LU" sz="2000" dirty="0" err="1" smtClean="0"/>
              <a:t>from</a:t>
            </a:r>
            <a:r>
              <a:rPr lang="fr-LU" sz="2000" dirty="0" smtClean="0"/>
              <a:t> </a:t>
            </a:r>
            <a:r>
              <a:rPr lang="fr-LU" sz="2000" dirty="0" smtClean="0"/>
              <a:t>absence of </a:t>
            </a:r>
            <a:r>
              <a:rPr lang="fr-LU" sz="2000" dirty="0" err="1" smtClean="0"/>
              <a:t>conflict</a:t>
            </a:r>
            <a:r>
              <a:rPr lang="fr-LU" sz="2000" dirty="0" smtClean="0"/>
              <a:t> of </a:t>
            </a:r>
            <a:r>
              <a:rPr lang="fr-LU" sz="2000" dirty="0" err="1" smtClean="0"/>
              <a:t>interest</a:t>
            </a:r>
            <a:endParaRPr lang="fr-LU" sz="2000" dirty="0" smtClean="0"/>
          </a:p>
          <a:p>
            <a:r>
              <a:rPr lang="fr-LU" sz="2000" b="1" dirty="0" smtClean="0"/>
              <a:t>Collective: </a:t>
            </a:r>
            <a:r>
              <a:rPr lang="fr-LU" sz="2000" dirty="0" smtClean="0"/>
              <a:t/>
            </a:r>
            <a:br>
              <a:rPr lang="fr-LU" sz="2000" dirty="0" smtClean="0"/>
            </a:br>
            <a:r>
              <a:rPr lang="fr-LU" sz="2000" dirty="0" err="1" smtClean="0"/>
              <a:t>See</a:t>
            </a:r>
            <a:r>
              <a:rPr lang="fr-LU" sz="2000" dirty="0" smtClean="0"/>
              <a:t> Art. 88.2: « </a:t>
            </a:r>
            <a:r>
              <a:rPr lang="fr-LU" sz="2000" i="1" dirty="0" smtClean="0"/>
              <a:t>The </a:t>
            </a:r>
            <a:r>
              <a:rPr lang="fr-LU" sz="2000" i="1" dirty="0" err="1" smtClean="0"/>
              <a:t>decision</a:t>
            </a:r>
            <a:r>
              <a:rPr lang="fr-LU" sz="2000" i="1" dirty="0" smtClean="0"/>
              <a:t> </a:t>
            </a:r>
            <a:r>
              <a:rPr lang="fr-LU" sz="2000" i="1" dirty="0" err="1" smtClean="0"/>
              <a:t>making</a:t>
            </a:r>
            <a:r>
              <a:rPr lang="fr-LU" sz="2000" i="1" dirty="0" smtClean="0"/>
              <a:t> </a:t>
            </a:r>
            <a:r>
              <a:rPr lang="fr-LU" sz="2000" i="1" dirty="0" err="1" smtClean="0"/>
              <a:t>is</a:t>
            </a:r>
            <a:r>
              <a:rPr lang="fr-LU" sz="2000" i="1" dirty="0" smtClean="0"/>
              <a:t> not </a:t>
            </a:r>
            <a:r>
              <a:rPr lang="fr-LU" sz="2000" i="1" dirty="0" err="1" smtClean="0"/>
              <a:t>dominated</a:t>
            </a:r>
            <a:r>
              <a:rPr lang="fr-LU" sz="2000" i="1" dirty="0" smtClean="0"/>
              <a:t> by </a:t>
            </a:r>
            <a:r>
              <a:rPr lang="fr-LU" sz="2000" i="1" dirty="0" err="1" smtClean="0"/>
              <a:t>any</a:t>
            </a:r>
            <a:r>
              <a:rPr lang="fr-LU" sz="2000" i="1" dirty="0" smtClean="0"/>
              <a:t> one or </a:t>
            </a:r>
            <a:r>
              <a:rPr lang="fr-LU" sz="2000" i="1" dirty="0" err="1" smtClean="0"/>
              <a:t>small</a:t>
            </a:r>
            <a:r>
              <a:rPr lang="fr-LU" sz="2000" i="1" dirty="0" smtClean="0"/>
              <a:t> group of </a:t>
            </a:r>
            <a:r>
              <a:rPr lang="fr-LU" sz="2000" i="1" dirty="0" err="1" smtClean="0"/>
              <a:t>individual</a:t>
            </a:r>
            <a:r>
              <a:rPr lang="fr-LU" sz="2000" i="1" dirty="0" smtClean="0"/>
              <a:t> in a </a:t>
            </a:r>
            <a:r>
              <a:rPr lang="fr-LU" sz="2000" i="1" dirty="0" err="1" smtClean="0"/>
              <a:t>manner</a:t>
            </a:r>
            <a:r>
              <a:rPr lang="fr-LU" sz="2000" i="1" dirty="0" smtClean="0"/>
              <a:t> </a:t>
            </a:r>
            <a:r>
              <a:rPr lang="fr-LU" sz="2000" i="1" dirty="0" err="1" smtClean="0"/>
              <a:t>that</a:t>
            </a:r>
            <a:r>
              <a:rPr lang="fr-LU" sz="2000" i="1" dirty="0" smtClean="0"/>
              <a:t> </a:t>
            </a:r>
            <a:r>
              <a:rPr lang="fr-LU" sz="2000" i="1" dirty="0" err="1" smtClean="0"/>
              <a:t>is</a:t>
            </a:r>
            <a:r>
              <a:rPr lang="fr-LU" sz="2000" i="1" dirty="0" smtClean="0"/>
              <a:t> </a:t>
            </a:r>
            <a:r>
              <a:rPr lang="fr-LU" sz="2000" i="1" dirty="0" err="1" smtClean="0"/>
              <a:t>detrimental</a:t>
            </a:r>
            <a:r>
              <a:rPr lang="fr-LU" sz="2000" i="1" dirty="0" smtClean="0"/>
              <a:t> to the </a:t>
            </a:r>
            <a:r>
              <a:rPr lang="fr-LU" sz="2000" i="1" dirty="0" err="1" smtClean="0"/>
              <a:t>interest</a:t>
            </a:r>
            <a:r>
              <a:rPr lang="fr-LU" sz="2000" i="1" dirty="0" smtClean="0"/>
              <a:t> of the institution as a </a:t>
            </a:r>
            <a:r>
              <a:rPr lang="fr-LU" sz="2000" i="1" dirty="0" err="1" smtClean="0"/>
              <a:t>whole</a:t>
            </a:r>
            <a:r>
              <a:rPr lang="fr-LU" sz="2000" i="1" dirty="0" smtClean="0"/>
              <a:t> </a:t>
            </a:r>
            <a:r>
              <a:rPr lang="fr-LU" sz="2000" dirty="0" smtClean="0"/>
              <a:t>».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741097" y="5877818"/>
            <a:ext cx="1150937" cy="287338"/>
          </a:xfrm>
        </p:spPr>
        <p:txBody>
          <a:bodyPr/>
          <a:lstStyle/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5" name="TextBox 4"/>
          <p:cNvSpPr txBox="1"/>
          <p:nvPr/>
        </p:nvSpPr>
        <p:spPr>
          <a:xfrm>
            <a:off x="1187624" y="4077072"/>
            <a:ext cx="2304256" cy="40011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One-</a:t>
            </a:r>
            <a:r>
              <a:rPr lang="fr-L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tier</a:t>
            </a: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8144" y="5909210"/>
            <a:ext cx="2304256" cy="40011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L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Two-tier</a:t>
            </a: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9652" y="452678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independant</a:t>
            </a: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directors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9712" y="486393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5776" y="50131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9832" y="514977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1880" y="5381453"/>
            <a:ext cx="1410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Majority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83360" y="5637670"/>
            <a:ext cx="1900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Super-</a:t>
            </a: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majority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Elbow Connector 13"/>
          <p:cNvCxnSpPr>
            <a:endCxn id="9" idx="1"/>
          </p:cNvCxnSpPr>
          <p:nvPr/>
        </p:nvCxnSpPr>
        <p:spPr bwMode="auto">
          <a:xfrm>
            <a:off x="1691680" y="4896120"/>
            <a:ext cx="288032" cy="15248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Elbow Connector 15"/>
          <p:cNvCxnSpPr/>
          <p:nvPr/>
        </p:nvCxnSpPr>
        <p:spPr bwMode="auto">
          <a:xfrm>
            <a:off x="2104000" y="5181110"/>
            <a:ext cx="543512" cy="4209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Elbow Connector 20"/>
          <p:cNvCxnSpPr/>
          <p:nvPr/>
        </p:nvCxnSpPr>
        <p:spPr bwMode="auto">
          <a:xfrm>
            <a:off x="2666315" y="5320616"/>
            <a:ext cx="543512" cy="4209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Elbow Connector 21"/>
          <p:cNvCxnSpPr/>
          <p:nvPr/>
        </p:nvCxnSpPr>
        <p:spPr bwMode="auto">
          <a:xfrm>
            <a:off x="3056380" y="5477304"/>
            <a:ext cx="530072" cy="10767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Elbow Connector 25"/>
          <p:cNvCxnSpPr/>
          <p:nvPr/>
        </p:nvCxnSpPr>
        <p:spPr bwMode="auto">
          <a:xfrm>
            <a:off x="3667253" y="5717472"/>
            <a:ext cx="530072" cy="10767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Elbow Connector 29"/>
          <p:cNvCxnSpPr/>
          <p:nvPr/>
        </p:nvCxnSpPr>
        <p:spPr bwMode="auto">
          <a:xfrm>
            <a:off x="4427984" y="6007002"/>
            <a:ext cx="1368152" cy="158154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32154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 smtClean="0"/>
              <a:t>Induction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846640" cy="4616152"/>
          </a:xfrm>
        </p:spPr>
        <p:txBody>
          <a:bodyPr/>
          <a:lstStyle/>
          <a:p>
            <a:r>
              <a:rPr lang="fr-LU" sz="2000" b="1" dirty="0" smtClean="0"/>
              <a:t>Normal contents:</a:t>
            </a:r>
            <a:endParaRPr lang="fr-LU" sz="2400" b="1" dirty="0" smtClean="0"/>
          </a:p>
          <a:p>
            <a:pPr lvl="1"/>
            <a:r>
              <a:rPr lang="fr-LU" sz="2000" dirty="0" smtClean="0"/>
              <a:t>Introduction to the </a:t>
            </a:r>
            <a:r>
              <a:rPr lang="fr-LU" sz="2000" dirty="0" err="1" smtClean="0"/>
              <a:t>company</a:t>
            </a:r>
            <a:endParaRPr lang="fr-LU" sz="2000" dirty="0" smtClean="0"/>
          </a:p>
          <a:p>
            <a:pPr lvl="1"/>
            <a:r>
              <a:rPr lang="fr-LU" sz="2000" dirty="0" smtClean="0"/>
              <a:t>Documentation on the </a:t>
            </a:r>
            <a:r>
              <a:rPr lang="fr-LU" sz="2000" dirty="0" err="1" smtClean="0"/>
              <a:t>company</a:t>
            </a:r>
            <a:endParaRPr lang="fr-LU" sz="2000" dirty="0" smtClean="0"/>
          </a:p>
          <a:p>
            <a:pPr lvl="1"/>
            <a:r>
              <a:rPr lang="fr-LU" sz="2000" dirty="0" err="1" smtClean="0"/>
              <a:t>Individual</a:t>
            </a:r>
            <a:r>
              <a:rPr lang="fr-LU" sz="2000" dirty="0" smtClean="0"/>
              <a:t> </a:t>
            </a:r>
            <a:r>
              <a:rPr lang="fr-LU" sz="2000" dirty="0" err="1" smtClean="0"/>
              <a:t>presentation</a:t>
            </a:r>
            <a:r>
              <a:rPr lang="fr-LU" sz="2000" dirty="0" smtClean="0"/>
              <a:t> to the </a:t>
            </a:r>
            <a:r>
              <a:rPr lang="fr-LU" sz="2000" dirty="0" err="1" smtClean="0"/>
              <a:t>members</a:t>
            </a:r>
            <a:r>
              <a:rPr lang="fr-LU" sz="2000" dirty="0" smtClean="0"/>
              <a:t> of the management of the </a:t>
            </a:r>
            <a:r>
              <a:rPr lang="fr-LU" sz="2000" dirty="0" err="1" smtClean="0"/>
              <a:t>company</a:t>
            </a:r>
            <a:endParaRPr lang="fr-LU" sz="2000" dirty="0" smtClean="0"/>
          </a:p>
          <a:p>
            <a:pPr lvl="1"/>
            <a:r>
              <a:rPr lang="fr-LU" sz="2000" dirty="0" err="1" smtClean="0"/>
              <a:t>Individual</a:t>
            </a:r>
            <a:r>
              <a:rPr lang="fr-LU" sz="2000" dirty="0" smtClean="0"/>
              <a:t> </a:t>
            </a:r>
            <a:r>
              <a:rPr lang="fr-LU" sz="2000" dirty="0" err="1" smtClean="0"/>
              <a:t>presentation</a:t>
            </a:r>
            <a:r>
              <a:rPr lang="fr-LU" sz="2000" dirty="0" smtClean="0"/>
              <a:t> to main [</a:t>
            </a:r>
            <a:r>
              <a:rPr lang="fr-LU" sz="2000" dirty="0" err="1" smtClean="0"/>
              <a:t>share</a:t>
            </a:r>
            <a:r>
              <a:rPr lang="fr-LU" sz="2000" dirty="0" smtClean="0"/>
              <a:t>]</a:t>
            </a:r>
            <a:r>
              <a:rPr lang="fr-LU" sz="2000" dirty="0" err="1" smtClean="0"/>
              <a:t>owners</a:t>
            </a:r>
            <a:r>
              <a:rPr lang="fr-LU" sz="2000" dirty="0" smtClean="0"/>
              <a:t/>
            </a:r>
            <a:br>
              <a:rPr lang="fr-LU" sz="2000" dirty="0" smtClean="0"/>
            </a:br>
            <a:endParaRPr lang="fr-LU" sz="2000" dirty="0" smtClean="0"/>
          </a:p>
          <a:p>
            <a:r>
              <a:rPr lang="fr-LU" sz="2000" b="1" dirty="0" smtClean="0"/>
              <a:t>Objective:</a:t>
            </a:r>
            <a:r>
              <a:rPr lang="fr-LU" sz="2000" dirty="0" smtClean="0"/>
              <a:t/>
            </a:r>
            <a:br>
              <a:rPr lang="fr-LU" sz="2000" dirty="0" smtClean="0"/>
            </a:br>
            <a:r>
              <a:rPr lang="fr-LU" sz="2000" dirty="0" err="1" smtClean="0"/>
              <a:t>Rapidly</a:t>
            </a:r>
            <a:r>
              <a:rPr lang="fr-LU" sz="2000" dirty="0" smtClean="0"/>
              <a:t> « </a:t>
            </a:r>
            <a:r>
              <a:rPr lang="fr-LU" sz="2000" b="1" dirty="0" err="1" smtClean="0"/>
              <a:t>Ready</a:t>
            </a:r>
            <a:r>
              <a:rPr lang="fr-LU" sz="2000" b="1" dirty="0" smtClean="0"/>
              <a:t>-to-serve</a:t>
            </a:r>
            <a:r>
              <a:rPr lang="fr-LU" sz="2000" dirty="0" smtClean="0"/>
              <a:t> » new </a:t>
            </a:r>
            <a:r>
              <a:rPr lang="fr-LU" sz="2000" dirty="0" err="1" smtClean="0"/>
              <a:t>director</a:t>
            </a:r>
            <a:r>
              <a:rPr lang="fr-LU" sz="2000" dirty="0" smtClean="0"/>
              <a:t/>
            </a:r>
            <a:br>
              <a:rPr lang="fr-LU" sz="2000" dirty="0" smtClean="0"/>
            </a:br>
            <a:endParaRPr lang="fr-LU" sz="2000" dirty="0" smtClean="0"/>
          </a:p>
          <a:p>
            <a:r>
              <a:rPr lang="fr-LU" sz="2000" b="1" dirty="0" err="1" smtClean="0"/>
              <a:t>Process</a:t>
            </a:r>
            <a:r>
              <a:rPr lang="fr-LU" sz="2000" b="1" dirty="0" smtClean="0"/>
              <a:t>:</a:t>
            </a:r>
            <a:br>
              <a:rPr lang="fr-LU" sz="2000" b="1" dirty="0" smtClean="0"/>
            </a:br>
            <a:r>
              <a:rPr lang="fr-LU" sz="2000" dirty="0" err="1" smtClean="0"/>
              <a:t>From</a:t>
            </a:r>
            <a:r>
              <a:rPr lang="fr-LU" sz="2000" dirty="0" smtClean="0"/>
              <a:t> light [one </a:t>
            </a:r>
            <a:r>
              <a:rPr lang="fr-LU" sz="2000" dirty="0" err="1" smtClean="0"/>
              <a:t>day</a:t>
            </a:r>
            <a:r>
              <a:rPr lang="fr-LU" sz="2000" dirty="0" smtClean="0"/>
              <a:t> session] to </a:t>
            </a:r>
            <a:r>
              <a:rPr lang="fr-LU" sz="2000" dirty="0" err="1" smtClean="0"/>
              <a:t>onsite</a:t>
            </a:r>
            <a:r>
              <a:rPr lang="fr-LU" sz="2000" dirty="0" smtClean="0"/>
              <a:t> </a:t>
            </a:r>
            <a:r>
              <a:rPr lang="fr-LU" sz="2000" dirty="0" err="1" smtClean="0"/>
              <a:t>visits</a:t>
            </a:r>
            <a:r>
              <a:rPr lang="fr-LU" sz="2000" dirty="0" smtClean="0"/>
              <a:t> [</a:t>
            </a:r>
            <a:r>
              <a:rPr lang="fr-LU" sz="2000" dirty="0" err="1" smtClean="0"/>
              <a:t>including</a:t>
            </a:r>
            <a:r>
              <a:rPr lang="fr-LU" sz="2000" dirty="0" smtClean="0"/>
              <a:t> main </a:t>
            </a:r>
            <a:r>
              <a:rPr lang="fr-LU" sz="2000" dirty="0" err="1" smtClean="0"/>
              <a:t>operations</a:t>
            </a:r>
            <a:r>
              <a:rPr lang="fr-LU" sz="2000" dirty="0" smtClean="0"/>
              <a:t> and </a:t>
            </a:r>
            <a:r>
              <a:rPr lang="fr-LU" sz="2000" dirty="0" err="1" smtClean="0"/>
              <a:t>foreign</a:t>
            </a:r>
            <a:r>
              <a:rPr lang="fr-LU" sz="2000" dirty="0" smtClean="0"/>
              <a:t> </a:t>
            </a:r>
            <a:r>
              <a:rPr lang="fr-LU" sz="2000" dirty="0" err="1" smtClean="0"/>
              <a:t>activities</a:t>
            </a:r>
            <a:r>
              <a:rPr lang="fr-LU" sz="2000" dirty="0" smtClean="0"/>
              <a:t>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auto">
          <a:xfrm>
            <a:off x="2123728" y="4581128"/>
            <a:ext cx="2016224" cy="432048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159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062534"/>
            <a:ext cx="8471352" cy="720080"/>
          </a:xfrm>
        </p:spPr>
        <p:txBody>
          <a:bodyPr/>
          <a:lstStyle/>
          <a:p>
            <a:r>
              <a:rPr lang="fr-LU" sz="2800" dirty="0" err="1" smtClean="0"/>
              <a:t>Directors</a:t>
            </a:r>
            <a:r>
              <a:rPr lang="fr-LU" sz="2800" dirty="0" smtClean="0"/>
              <a:t> </a:t>
            </a:r>
            <a:r>
              <a:rPr lang="fr-LU" sz="2800" dirty="0" err="1" smtClean="0"/>
              <a:t>continuing</a:t>
            </a:r>
            <a:r>
              <a:rPr lang="fr-LU" sz="2800" dirty="0" smtClean="0"/>
              <a:t> </a:t>
            </a:r>
            <a:r>
              <a:rPr lang="fr-LU" sz="2800" dirty="0" err="1" smtClean="0"/>
              <a:t>education</a:t>
            </a:r>
            <a:r>
              <a:rPr lang="fr-LU" sz="2800" dirty="0" smtClean="0"/>
              <a:t>: </a:t>
            </a:r>
            <a:r>
              <a:rPr lang="fr-LU" sz="2800" dirty="0" err="1" smtClean="0"/>
              <a:t>internal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688" y="1916832"/>
            <a:ext cx="3491272" cy="4114800"/>
          </a:xfrm>
        </p:spPr>
        <p:txBody>
          <a:bodyPr/>
          <a:lstStyle/>
          <a:p>
            <a:r>
              <a:rPr lang="fr-LU" dirty="0" smtClean="0"/>
              <a:t>Scope:</a:t>
            </a:r>
          </a:p>
          <a:p>
            <a:pPr lvl="1"/>
            <a:r>
              <a:rPr lang="fr-LU" dirty="0" smtClean="0"/>
              <a:t>New </a:t>
            </a:r>
            <a:r>
              <a:rPr lang="fr-LU" dirty="0" err="1" smtClean="0"/>
              <a:t>products</a:t>
            </a:r>
            <a:endParaRPr lang="fr-LU" dirty="0" smtClean="0"/>
          </a:p>
          <a:p>
            <a:pPr lvl="1"/>
            <a:r>
              <a:rPr lang="fr-LU" dirty="0" smtClean="0"/>
              <a:t>New </a:t>
            </a:r>
            <a:r>
              <a:rPr lang="fr-LU" dirty="0" err="1" smtClean="0"/>
              <a:t>activities</a:t>
            </a:r>
            <a:endParaRPr lang="fr-LU" dirty="0" smtClean="0"/>
          </a:p>
          <a:p>
            <a:pPr lvl="1"/>
            <a:r>
              <a:rPr lang="fr-LU" dirty="0" smtClean="0"/>
              <a:t>New acquisitions</a:t>
            </a:r>
          </a:p>
          <a:p>
            <a:pPr lvl="1"/>
            <a:r>
              <a:rPr lang="fr-LU" dirty="0" smtClean="0"/>
              <a:t>New reports</a:t>
            </a:r>
          </a:p>
          <a:p>
            <a:pPr lvl="1"/>
            <a:r>
              <a:rPr lang="fr-LU" dirty="0" smtClean="0"/>
              <a:t>New </a:t>
            </a:r>
            <a:r>
              <a:rPr lang="fr-LU" dirty="0" err="1" smtClean="0"/>
              <a:t>board</a:t>
            </a:r>
            <a:r>
              <a:rPr lang="fr-LU" dirty="0" smtClean="0"/>
              <a:t> </a:t>
            </a:r>
            <a:r>
              <a:rPr lang="fr-LU" dirty="0" err="1" smtClean="0"/>
              <a:t>tools</a:t>
            </a:r>
            <a:endParaRPr lang="fr-LU" dirty="0" smtClean="0"/>
          </a:p>
          <a:p>
            <a:pPr lvl="1"/>
            <a:r>
              <a:rPr lang="fr-LU" dirty="0" smtClean="0"/>
              <a:t>New </a:t>
            </a:r>
            <a:r>
              <a:rPr lang="fr-LU" dirty="0" err="1" smtClean="0"/>
              <a:t>regulations</a:t>
            </a:r>
            <a:endParaRPr lang="fr-LU" dirty="0" smtClean="0"/>
          </a:p>
          <a:p>
            <a:pPr lvl="1"/>
            <a:r>
              <a:rPr lang="fr-LU" dirty="0" smtClean="0"/>
              <a:t>New </a:t>
            </a:r>
            <a:r>
              <a:rPr lang="fr-LU" dirty="0" err="1" smtClean="0"/>
              <a:t>policies</a:t>
            </a:r>
            <a:endParaRPr lang="fr-LU" dirty="0" smtClean="0"/>
          </a:p>
          <a:p>
            <a:pPr lvl="1"/>
            <a:r>
              <a:rPr lang="fr-LU" dirty="0" smtClean="0"/>
              <a:t>New </a:t>
            </a:r>
            <a:r>
              <a:rPr lang="fr-LU" dirty="0" err="1" smtClean="0"/>
              <a:t>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99992" y="2636912"/>
            <a:ext cx="388843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LU" sz="2400" kern="0" dirty="0" err="1" smtClean="0"/>
              <a:t>Performed</a:t>
            </a:r>
            <a:r>
              <a:rPr lang="fr-LU" sz="2400" kern="0" dirty="0" smtClean="0"/>
              <a:t> by management </a:t>
            </a:r>
            <a:r>
              <a:rPr lang="fr-LU" sz="2400" kern="0" dirty="0" err="1" smtClean="0"/>
              <a:t>with</a:t>
            </a:r>
            <a:r>
              <a:rPr lang="fr-LU" sz="2400" kern="0" dirty="0" smtClean="0"/>
              <a:t> the help:</a:t>
            </a:r>
          </a:p>
          <a:p>
            <a:pPr lvl="1"/>
            <a:r>
              <a:rPr lang="fr-LU" kern="0" dirty="0" err="1" smtClean="0"/>
              <a:t>Auditors</a:t>
            </a:r>
            <a:endParaRPr lang="fr-LU" kern="0" dirty="0" smtClean="0"/>
          </a:p>
          <a:p>
            <a:pPr lvl="1"/>
            <a:r>
              <a:rPr lang="fr-LU" kern="0" dirty="0" smtClean="0"/>
              <a:t>Legal </a:t>
            </a:r>
            <a:r>
              <a:rPr lang="fr-LU" kern="0" dirty="0" err="1" smtClean="0"/>
              <a:t>counsel</a:t>
            </a:r>
            <a:endParaRPr lang="fr-LU" kern="0" dirty="0" smtClean="0"/>
          </a:p>
          <a:p>
            <a:pPr lvl="1"/>
            <a:r>
              <a:rPr lang="fr-LU" kern="0" dirty="0" err="1" smtClean="0"/>
              <a:t>Investment</a:t>
            </a:r>
            <a:r>
              <a:rPr lang="fr-LU" kern="0" dirty="0" smtClean="0"/>
              <a:t> </a:t>
            </a:r>
            <a:r>
              <a:rPr lang="fr-LU" kern="0" dirty="0" err="1" smtClean="0"/>
              <a:t>banker</a:t>
            </a:r>
            <a:endParaRPr lang="fr-LU" kern="0" dirty="0" smtClean="0"/>
          </a:p>
          <a:p>
            <a:pPr lvl="1"/>
            <a:r>
              <a:rPr lang="fr-LU" kern="0" dirty="0" err="1" smtClean="0"/>
              <a:t>Etc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73875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444" y="1124744"/>
            <a:ext cx="7625979" cy="720080"/>
          </a:xfrm>
        </p:spPr>
        <p:txBody>
          <a:bodyPr/>
          <a:lstStyle/>
          <a:p>
            <a:r>
              <a:rPr lang="fr-LU" dirty="0" err="1" smtClean="0"/>
              <a:t>Directors</a:t>
            </a:r>
            <a:r>
              <a:rPr lang="fr-LU" dirty="0" smtClean="0"/>
              <a:t> </a:t>
            </a:r>
            <a:r>
              <a:rPr lang="fr-LU" dirty="0" err="1" smtClean="0"/>
              <a:t>continuing</a:t>
            </a:r>
            <a:r>
              <a:rPr lang="fr-LU" dirty="0" smtClean="0"/>
              <a:t> </a:t>
            </a:r>
            <a:r>
              <a:rPr lang="fr-LU" dirty="0" err="1" smtClean="0"/>
              <a:t>education</a:t>
            </a:r>
            <a:r>
              <a:rPr lang="fr-LU" dirty="0" smtClean="0"/>
              <a:t>: </a:t>
            </a:r>
            <a:r>
              <a:rPr lang="fr-LU" dirty="0" err="1" smtClean="0"/>
              <a:t>external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5" name="TextBox 4"/>
          <p:cNvSpPr txBox="1"/>
          <p:nvPr/>
        </p:nvSpPr>
        <p:spPr>
          <a:xfrm rot="16200000">
            <a:off x="-536357" y="4267690"/>
            <a:ext cx="290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L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Functional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8064" y="2155212"/>
            <a:ext cx="290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L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Sectorial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3047765"/>
            <a:ext cx="2952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  <a:endParaRPr lang="fr-L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planning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Audit </a:t>
            </a: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Committee</a:t>
            </a:r>
            <a:endParaRPr lang="fr-L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Nomination </a:t>
            </a: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Committee</a:t>
            </a:r>
            <a:endParaRPr lang="fr-L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 </a:t>
            </a: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Committee</a:t>
            </a:r>
            <a:endParaRPr lang="fr-L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Ethics</a:t>
            </a: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  <a:endParaRPr lang="fr-L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liabilities</a:t>
            </a: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mgt</a:t>
            </a:r>
            <a:endParaRPr lang="fr-L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310064"/>
              </p:ext>
            </p:extLst>
          </p:nvPr>
        </p:nvGraphicFramePr>
        <p:xfrm>
          <a:off x="4644009" y="2682489"/>
          <a:ext cx="4079775" cy="396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135"/>
                <a:gridCol w="1495715"/>
                <a:gridCol w="13599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L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Listed</a:t>
                      </a:r>
                      <a:r>
                        <a:rPr lang="fr-LU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LU" sz="1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Cies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Banks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4572000" y="2616877"/>
            <a:ext cx="1368152" cy="33324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920677" y="2616877"/>
            <a:ext cx="1368152" cy="33324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9254159" y="6165850"/>
            <a:ext cx="1150937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auto">
          <a:xfrm>
            <a:off x="7289723" y="2616877"/>
            <a:ext cx="1368152" cy="33324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4020713" y="6164689"/>
            <a:ext cx="6688048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14" name="Rectangle 13"/>
          <p:cNvSpPr/>
          <p:nvPr/>
        </p:nvSpPr>
        <p:spPr bwMode="auto">
          <a:xfrm>
            <a:off x="707599" y="2615717"/>
            <a:ext cx="7950275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07599" y="2155212"/>
            <a:ext cx="7950275" cy="37940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945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05038"/>
            <a:ext cx="7772400" cy="3816350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sz="3200" dirty="0" err="1" smtClean="0">
                <a:latin typeface="Arial" charset="0"/>
                <a:cs typeface="Arial" charset="0"/>
              </a:rPr>
              <a:t>ecoDa</a:t>
            </a:r>
            <a:endParaRPr lang="fr-FR" sz="3200" dirty="0" smtClean="0"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fr-FR" sz="2000" dirty="0" smtClean="0">
                <a:latin typeface="Arial" charset="0"/>
                <a:cs typeface="Arial" charset="0"/>
              </a:rPr>
              <a:t>rue de la Loi, 42 , 1040 Brussels, </a:t>
            </a:r>
            <a:r>
              <a:rPr lang="fr-FR" sz="2000" dirty="0" err="1" smtClean="0">
                <a:latin typeface="Arial" charset="0"/>
                <a:cs typeface="Arial" charset="0"/>
              </a:rPr>
              <a:t>Belgium</a:t>
            </a:r>
            <a:endParaRPr lang="fr-FR" sz="2000" dirty="0" smtClean="0"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fr-FR" sz="2000" dirty="0" smtClean="0">
                <a:latin typeface="Arial" charset="0"/>
                <a:cs typeface="Arial" charset="0"/>
              </a:rPr>
              <a:t/>
            </a:r>
            <a:br>
              <a:rPr lang="fr-FR" sz="2000" dirty="0" smtClean="0">
                <a:latin typeface="Arial" charset="0"/>
                <a:cs typeface="Arial" charset="0"/>
              </a:rPr>
            </a:br>
            <a:r>
              <a:rPr lang="fr-FR" sz="1800" dirty="0" smtClean="0">
                <a:latin typeface="Arial" charset="0"/>
                <a:cs typeface="Arial" charset="0"/>
              </a:rPr>
              <a:t>Chairman: Patrick Zurstrassen</a:t>
            </a:r>
            <a:br>
              <a:rPr lang="fr-FR" sz="1800" dirty="0" smtClean="0">
                <a:latin typeface="Arial" charset="0"/>
                <a:cs typeface="Arial" charset="0"/>
              </a:rPr>
            </a:br>
            <a:r>
              <a:rPr lang="fr-FR" sz="1800" dirty="0" smtClean="0">
                <a:latin typeface="Arial" charset="0"/>
                <a:cs typeface="Arial" charset="0"/>
              </a:rPr>
              <a:t>General </a:t>
            </a:r>
            <a:r>
              <a:rPr lang="fr-FR" sz="1800" dirty="0" err="1" smtClean="0">
                <a:latin typeface="Arial" charset="0"/>
                <a:cs typeface="Arial" charset="0"/>
              </a:rPr>
              <a:t>Secretary</a:t>
            </a:r>
            <a:r>
              <a:rPr lang="fr-FR" sz="1800" dirty="0" smtClean="0">
                <a:latin typeface="Arial" charset="0"/>
                <a:cs typeface="Arial" charset="0"/>
              </a:rPr>
              <a:t>: Béatrice Richez-Baum</a:t>
            </a:r>
            <a:r>
              <a:rPr lang="fr-FR" sz="2000" dirty="0" smtClean="0">
                <a:latin typeface="Arial" charset="0"/>
                <a:cs typeface="Arial" charset="0"/>
              </a:rPr>
              <a:t/>
            </a:r>
            <a:br>
              <a:rPr lang="fr-FR" sz="2000" dirty="0" smtClean="0">
                <a:latin typeface="Arial" charset="0"/>
                <a:cs typeface="Arial" charset="0"/>
              </a:rPr>
            </a:br>
            <a:endParaRPr lang="fr-FR" sz="2000" dirty="0" smtClean="0"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fr-FR" sz="1400" u="sng" dirty="0" smtClean="0">
                <a:latin typeface="Arial" charset="0"/>
                <a:cs typeface="Arial" charset="0"/>
              </a:rPr>
              <a:t>Phone</a:t>
            </a:r>
            <a:r>
              <a:rPr lang="fr-FR" sz="1400" dirty="0" smtClean="0">
                <a:latin typeface="Arial" charset="0"/>
                <a:cs typeface="Arial" charset="0"/>
              </a:rPr>
              <a:t> : 0032 2 231 58 11</a:t>
            </a:r>
          </a:p>
          <a:p>
            <a:pPr algn="ctr">
              <a:buFontTx/>
              <a:buNone/>
            </a:pPr>
            <a:r>
              <a:rPr lang="fr-FR" sz="1400" u="sng" dirty="0" smtClean="0">
                <a:latin typeface="Arial" charset="0"/>
                <a:cs typeface="Arial" charset="0"/>
              </a:rPr>
              <a:t>Fax</a:t>
            </a:r>
            <a:r>
              <a:rPr lang="fr-FR" sz="1400" dirty="0" smtClean="0">
                <a:latin typeface="Arial" charset="0"/>
                <a:cs typeface="Arial" charset="0"/>
              </a:rPr>
              <a:t> : 0032 2 231 58 31</a:t>
            </a:r>
          </a:p>
          <a:p>
            <a:pPr algn="ctr">
              <a:buFontTx/>
              <a:buNone/>
            </a:pPr>
            <a:r>
              <a:rPr lang="fr-FR" sz="1400" u="sng" dirty="0" smtClean="0">
                <a:latin typeface="Arial" charset="0"/>
                <a:cs typeface="Arial" charset="0"/>
              </a:rPr>
              <a:t>Email</a:t>
            </a:r>
            <a:r>
              <a:rPr lang="fr-FR" sz="1400" dirty="0" smtClean="0">
                <a:latin typeface="Arial" charset="0"/>
                <a:cs typeface="Arial" charset="0"/>
              </a:rPr>
              <a:t> : beatrice.richez-baum@ecoda.org</a:t>
            </a:r>
          </a:p>
          <a:p>
            <a:pPr algn="ctr">
              <a:buFontTx/>
              <a:buNone/>
            </a:pPr>
            <a:r>
              <a:rPr lang="fr-FR" sz="1400" u="sng" dirty="0" err="1" smtClean="0">
                <a:latin typeface="Arial" charset="0"/>
                <a:cs typeface="Arial" charset="0"/>
              </a:rPr>
              <a:t>Website</a:t>
            </a:r>
            <a:r>
              <a:rPr lang="fr-FR" sz="1400" dirty="0" smtClean="0">
                <a:latin typeface="Arial" charset="0"/>
                <a:cs typeface="Arial" charset="0"/>
              </a:rPr>
              <a:t> : www.ecoda.org</a:t>
            </a:r>
            <a:endParaRPr lang="fr-FR" sz="2000" dirty="0" smtClean="0">
              <a:latin typeface="Arial" charset="0"/>
              <a:cs typeface="Arial" charset="0"/>
            </a:endParaRPr>
          </a:p>
          <a:p>
            <a:endParaRPr lang="fr-FR" sz="2000" dirty="0" smtClean="0">
              <a:latin typeface="Arial" charset="0"/>
              <a:cs typeface="Arial" charset="0"/>
            </a:endParaRPr>
          </a:p>
        </p:txBody>
      </p:sp>
      <p:grpSp>
        <p:nvGrpSpPr>
          <p:cNvPr id="14339" name="Group 4"/>
          <p:cNvGrpSpPr>
            <a:grpSpLocks/>
          </p:cNvGrpSpPr>
          <p:nvPr/>
        </p:nvGrpSpPr>
        <p:grpSpPr bwMode="auto">
          <a:xfrm>
            <a:off x="0" y="6337300"/>
            <a:ext cx="9144000" cy="368300"/>
            <a:chOff x="0" y="3992"/>
            <a:chExt cx="5760" cy="232"/>
          </a:xfrm>
        </p:grpSpPr>
        <p:sp>
          <p:nvSpPr>
            <p:cNvPr id="14342" name="Line 5"/>
            <p:cNvSpPr>
              <a:spLocks noChangeShapeType="1"/>
            </p:cNvSpPr>
            <p:nvPr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434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0" y="3992"/>
              <a:ext cx="480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0" name="Slide Number Placeholder 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fr-FR" smtClean="0">
                <a:latin typeface="Arial" charset="0"/>
                <a:cs typeface="Arial" charset="0"/>
              </a:rPr>
              <a:t> Slide </a:t>
            </a:r>
            <a:fld id="{0CF4F49F-103B-42AA-9CEC-66E9430B70F5}" type="slidenum">
              <a:rPr lang="fr-FR" smtClean="0">
                <a:latin typeface="Arial" charset="0"/>
                <a:cs typeface="Arial" charset="0"/>
              </a:rPr>
              <a:pPr/>
              <a:t>15</a:t>
            </a:fld>
            <a:endParaRPr lang="fr-FR" smtClean="0">
              <a:latin typeface="Arial" charset="0"/>
              <a:cs typeface="Arial" charset="0"/>
            </a:endParaRPr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684213" y="1268413"/>
            <a:ext cx="82089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 sz="3200">
                <a:latin typeface="Arial" charset="0"/>
                <a:cs typeface="Arial" charset="0"/>
              </a:rPr>
              <a:t>To contact us:</a:t>
            </a:r>
            <a:endParaRPr lang="en-US" sz="32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064500" cy="4114800"/>
          </a:xfrm>
        </p:spPr>
        <p:txBody>
          <a:bodyPr/>
          <a:lstStyle/>
          <a:p>
            <a:pPr marL="287338" indent="-287338"/>
            <a:endParaRPr lang="en-GB" sz="1600" smtClean="0">
              <a:cs typeface="Arial" panose="020B0604020202020204" pitchFamily="34" charset="0"/>
            </a:endParaRPr>
          </a:p>
          <a:p>
            <a:pPr marL="287338" indent="-287338"/>
            <a:r>
              <a:rPr lang="en-US" sz="1800" smtClean="0">
                <a:cs typeface="Arial" panose="020B0604020202020204" pitchFamily="34" charset="0"/>
              </a:rPr>
              <a:t>The European Confederation of Directors' Associations (ecoDa) is a not-for-profit association founded in 2004 under the laws of Belgium. Its objective is to represent the views of company directors from EU member states to corporate governance policy-makers at EU level.</a:t>
            </a:r>
            <a:br>
              <a:rPr lang="en-US" sz="1800" smtClean="0">
                <a:cs typeface="Arial" panose="020B0604020202020204" pitchFamily="34" charset="0"/>
              </a:rPr>
            </a:br>
            <a:endParaRPr lang="en-US" sz="1800" smtClean="0">
              <a:cs typeface="Arial" panose="020B0604020202020204" pitchFamily="34" charset="0"/>
            </a:endParaRPr>
          </a:p>
          <a:p>
            <a:pPr marL="287338" indent="-287338"/>
            <a:endParaRPr lang="en-GB" sz="1800" smtClean="0">
              <a:cs typeface="Arial" panose="020B0604020202020204" pitchFamily="34" charset="0"/>
            </a:endParaRPr>
          </a:p>
          <a:p>
            <a:pPr marL="287338" indent="-287338"/>
            <a:endParaRPr lang="en-GB" sz="1800" smtClean="0">
              <a:cs typeface="Arial" panose="020B0604020202020204" pitchFamily="34" charset="0"/>
            </a:endParaRPr>
          </a:p>
          <a:p>
            <a:pPr marL="287338" indent="-287338"/>
            <a:endParaRPr lang="en-GB" sz="1800" smtClean="0">
              <a:cs typeface="Arial" panose="020B0604020202020204" pitchFamily="34" charset="0"/>
            </a:endParaRPr>
          </a:p>
          <a:p>
            <a:pPr marL="287338" indent="-287338"/>
            <a:r>
              <a:rPr lang="en-GB" sz="1800" smtClean="0">
                <a:cs typeface="Arial" panose="020B0604020202020204" pitchFamily="34" charset="0"/>
              </a:rPr>
              <a:t>ecoDa is based in Brussels, in the European are, at 42, Rue de la Loi.</a:t>
            </a:r>
          </a:p>
          <a:p>
            <a:pPr marL="287338" indent="-287338"/>
            <a:endParaRPr lang="en-GB" sz="1800" smtClean="0">
              <a:cs typeface="Arial" panose="020B0604020202020204" pitchFamily="34" charset="0"/>
            </a:endParaRPr>
          </a:p>
          <a:p>
            <a:pPr marL="287338" indent="-287338"/>
            <a:r>
              <a:rPr lang="en-GB" sz="1800" smtClean="0">
                <a:cs typeface="Arial" panose="020B0604020202020204" pitchFamily="34" charset="0"/>
              </a:rPr>
              <a:t>ecoDa’s member organisations represent board directors from the largest public companies to the smallest private firms, both listed and unlisted, from privately owned companies to state owned entreprises. </a:t>
            </a:r>
          </a:p>
          <a:p>
            <a:pPr marL="287338" indent="-287338"/>
            <a:endParaRPr lang="en-GB" sz="1800" smtClean="0">
              <a:cs typeface="Arial" panose="020B0604020202020204" pitchFamily="34" charset="0"/>
            </a:endParaRPr>
          </a:p>
          <a:p>
            <a:pPr marL="287338" indent="-287338">
              <a:buFontTx/>
              <a:buNone/>
            </a:pPr>
            <a:r>
              <a:rPr lang="en-GB" sz="1800" smtClean="0">
                <a:cs typeface="Arial" panose="020B0604020202020204" pitchFamily="34" charset="0"/>
              </a:rPr>
              <a:t>			</a:t>
            </a:r>
            <a:endParaRPr lang="en-GB" sz="1800" i="1" smtClean="0">
              <a:cs typeface="Arial" panose="020B0604020202020204" pitchFamily="34" charset="0"/>
            </a:endParaRPr>
          </a:p>
          <a:p>
            <a:pPr marL="287338" indent="-287338" algn="ctr">
              <a:buFontTx/>
              <a:buNone/>
            </a:pPr>
            <a:endParaRPr lang="en-GB" sz="1800" smtClean="0">
              <a:cs typeface="Arial" panose="020B0604020202020204" pitchFamily="34" charset="0"/>
            </a:endParaRPr>
          </a:p>
        </p:txBody>
      </p:sp>
      <p:grpSp>
        <p:nvGrpSpPr>
          <p:cNvPr id="6147" name="Group 7"/>
          <p:cNvGrpSpPr>
            <a:grpSpLocks/>
          </p:cNvGrpSpPr>
          <p:nvPr/>
        </p:nvGrpSpPr>
        <p:grpSpPr bwMode="auto">
          <a:xfrm>
            <a:off x="0" y="6337300"/>
            <a:ext cx="9144000" cy="368300"/>
            <a:chOff x="0" y="3992"/>
            <a:chExt cx="5760" cy="232"/>
          </a:xfrm>
        </p:grpSpPr>
        <p:sp>
          <p:nvSpPr>
            <p:cNvPr id="6153" name="Line 6"/>
            <p:cNvSpPr>
              <a:spLocks noChangeShapeType="1"/>
            </p:cNvSpPr>
            <p:nvPr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154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3992"/>
              <a:ext cx="480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48" name="TextBox 10"/>
          <p:cNvSpPr txBox="1">
            <a:spLocks noChangeArrowheads="1"/>
          </p:cNvSpPr>
          <p:nvPr/>
        </p:nvSpPr>
        <p:spPr bwMode="auto">
          <a:xfrm>
            <a:off x="684213" y="674688"/>
            <a:ext cx="54006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CH" sz="4000">
                <a:cs typeface="Arial" panose="020B0604020202020204" pitchFamily="34" charset="0"/>
              </a:rPr>
              <a:t>ecoDa</a:t>
            </a:r>
          </a:p>
        </p:txBody>
      </p:sp>
      <p:sp>
        <p:nvSpPr>
          <p:cNvPr id="6149" name="Slide Number Placeholder 1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mtClean="0">
                <a:solidFill>
                  <a:srgbClr val="EEAF30"/>
                </a:solidFill>
                <a:cs typeface="Arial" panose="020B0604020202020204" pitchFamily="34" charset="0"/>
              </a:rPr>
              <a:t> Slide </a:t>
            </a:r>
            <a:fld id="{028806B6-EAE8-4288-9B05-9268DBC41A1B}" type="slidenum">
              <a:rPr lang="fr-FR" smtClean="0">
                <a:solidFill>
                  <a:srgbClr val="EEAF30"/>
                </a:solidFill>
                <a:cs typeface="Arial" panose="020B0604020202020204" pitchFamily="34" charset="0"/>
              </a:rPr>
              <a:pPr/>
              <a:t>2</a:t>
            </a:fld>
            <a:endParaRPr lang="fr-FR" smtClean="0">
              <a:solidFill>
                <a:srgbClr val="EEAF30"/>
              </a:solidFill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 rot="21256686">
            <a:off x="358775" y="2859088"/>
            <a:ext cx="3384550" cy="863600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b="1" i="1" dirty="0">
                <a:solidFill>
                  <a:srgbClr val="002060"/>
                </a:solidFill>
                <a:latin typeface="Arial" charset="0"/>
                <a:cs typeface="Arial" charset="0"/>
              </a:rPr>
              <a:t>With presence in 16</a:t>
            </a:r>
            <a:br>
              <a:rPr lang="en-GB" b="1" i="1" dirty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GB" b="1" i="1" dirty="0">
                <a:solidFill>
                  <a:srgbClr val="002060"/>
                </a:solidFill>
                <a:latin typeface="Arial" charset="0"/>
                <a:cs typeface="Arial" charset="0"/>
              </a:rPr>
              <a:t>European countries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 rot="21256686">
            <a:off x="2268538" y="3206750"/>
            <a:ext cx="3384550" cy="1490663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b="1" i="1" dirty="0">
                <a:solidFill>
                  <a:srgbClr val="002060"/>
                </a:solidFill>
                <a:latin typeface="Arial" charset="0"/>
                <a:cs typeface="Arial" charset="0"/>
              </a:rPr>
              <a:t>More than 60.000 board members affiliated to our members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 rot="21256686">
            <a:off x="3883025" y="3868738"/>
            <a:ext cx="3384550" cy="863600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b="1" i="1" dirty="0">
                <a:solidFill>
                  <a:srgbClr val="002060"/>
                </a:solidFill>
                <a:latin typeface="Arial" charset="0"/>
                <a:cs typeface="Arial" charset="0"/>
              </a:rPr>
              <a:t>“The European Voice of Directors”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18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3"/>
            <a:ext cx="8136904" cy="942421"/>
          </a:xfrm>
        </p:spPr>
        <p:txBody>
          <a:bodyPr/>
          <a:lstStyle/>
          <a:p>
            <a:r>
              <a:rPr lang="fr-LU" dirty="0"/>
              <a:t>Brushing a </a:t>
            </a:r>
            <a:r>
              <a:rPr lang="fr-LU" dirty="0" err="1"/>
              <a:t>general</a:t>
            </a:r>
            <a:r>
              <a:rPr lang="fr-LU" dirty="0"/>
              <a:t> </a:t>
            </a:r>
            <a:r>
              <a:rPr lang="fr-LU" dirty="0" err="1"/>
              <a:t>view</a:t>
            </a:r>
            <a:r>
              <a:rPr lang="fr-LU" dirty="0"/>
              <a:t> </a:t>
            </a:r>
            <a:r>
              <a:rPr lang="fr-LU" dirty="0" smtClean="0"/>
              <a:t>on the </a:t>
            </a:r>
            <a:r>
              <a:rPr lang="fr-LU" dirty="0" err="1" smtClean="0"/>
              <a:t>proportionality</a:t>
            </a:r>
            <a:r>
              <a:rPr lang="fr-LU" dirty="0" smtClean="0"/>
              <a:t> </a:t>
            </a:r>
            <a:r>
              <a:rPr lang="fr-LU" dirty="0" err="1" smtClean="0"/>
              <a:t>judgment</a:t>
            </a:r>
            <a:r>
              <a:rPr lang="fr-LU" dirty="0" smtClean="0"/>
              <a:t> in </a:t>
            </a:r>
            <a:r>
              <a:rPr lang="fr-LU" dirty="0" err="1" smtClean="0"/>
              <a:t>banks</a:t>
            </a:r>
            <a:r>
              <a:rPr lang="fr-LU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936350" y="6125352"/>
            <a:ext cx="1150937" cy="287338"/>
          </a:xfrm>
        </p:spPr>
        <p:txBody>
          <a:bodyPr/>
          <a:lstStyle/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5" name="Oval 4"/>
          <p:cNvSpPr/>
          <p:nvPr/>
        </p:nvSpPr>
        <p:spPr bwMode="auto">
          <a:xfrm>
            <a:off x="1115616" y="2512350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6296" y="2276872"/>
            <a:ext cx="1584176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sheet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RWA, staff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clients, capital, 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P&amp;L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/>
          <p:cNvCxnSpPr>
            <a:stCxn id="5" idx="6"/>
            <a:endCxn id="8" idx="1"/>
          </p:cNvCxnSpPr>
          <p:nvPr/>
        </p:nvCxnSpPr>
        <p:spPr bwMode="auto">
          <a:xfrm>
            <a:off x="1475656" y="2692370"/>
            <a:ext cx="5760640" cy="123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779912" y="251235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LU" b="1" dirty="0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>
            <a:stCxn id="5" idx="5"/>
          </p:cNvCxnSpPr>
          <p:nvPr/>
        </p:nvCxnSpPr>
        <p:spPr bwMode="auto">
          <a:xfrm>
            <a:off x="1422929" y="2819663"/>
            <a:ext cx="5165295" cy="1135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588224" y="3383874"/>
            <a:ext cx="2232249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tier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tiers</a:t>
            </a:r>
            <a:b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Commercial /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mutual</a:t>
            </a:r>
            <a:endParaRPr lang="fr-L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Regulatory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difference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convergence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44087" y="3174067"/>
            <a:ext cx="20120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L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fr-L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L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L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>
            <a:stCxn id="5" idx="5"/>
            <a:endCxn id="17" idx="1"/>
          </p:cNvCxnSpPr>
          <p:nvPr/>
        </p:nvCxnSpPr>
        <p:spPr bwMode="auto">
          <a:xfrm>
            <a:off x="1422929" y="2819663"/>
            <a:ext cx="2933047" cy="28257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355976" y="4983729"/>
            <a:ext cx="3744416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Systemic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vs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complexity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business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lines</a:t>
            </a:r>
            <a:endParaRPr lang="fr-L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subsidiaries</a:t>
            </a:r>
            <a:endParaRPr lang="fr-L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Local /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presence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Use of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delegations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06518" y="3789040"/>
            <a:ext cx="2537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L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Complexity</a:t>
            </a:r>
            <a:r>
              <a:rPr lang="fr-LU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L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LU" b="1" dirty="0" smtClean="0">
                <a:latin typeface="Arial" panose="020B0604020202020204" pitchFamily="34" charset="0"/>
                <a:cs typeface="Arial" panose="020B0604020202020204" pitchFamily="34" charset="0"/>
              </a:rPr>
              <a:t>&amp; scope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3184" y="4826099"/>
            <a:ext cx="3168352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Public </a:t>
            </a:r>
          </a:p>
          <a:p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Commercial /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mutual</a:t>
            </a:r>
            <a:endParaRPr lang="fr-L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State-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owned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full or partial</a:t>
            </a:r>
          </a:p>
          <a:p>
            <a:r>
              <a:rPr lang="fr-LU" sz="1600" dirty="0">
                <a:latin typeface="Arial" panose="020B0604020202020204" pitchFamily="34" charset="0"/>
                <a:cs typeface="Arial" panose="020B0604020202020204" pitchFamily="34" charset="0"/>
              </a:rPr>
              <a:t>Joint venture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Head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subsidiary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[if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major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</a:t>
            </a:r>
            <a:r>
              <a:rPr lang="fr-L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.]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6507" y="3664983"/>
            <a:ext cx="2537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L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Ownership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>
            <a:stCxn id="5" idx="4"/>
            <a:endCxn id="20" idx="0"/>
          </p:cNvCxnSpPr>
          <p:nvPr/>
        </p:nvCxnSpPr>
        <p:spPr bwMode="auto">
          <a:xfrm>
            <a:off x="1295636" y="2872390"/>
            <a:ext cx="671724" cy="19537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61181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704856" cy="720080"/>
          </a:xfrm>
        </p:spPr>
        <p:txBody>
          <a:bodyPr/>
          <a:lstStyle/>
          <a:p>
            <a:r>
              <a:rPr lang="fr-LU" dirty="0" err="1" smtClean="0"/>
              <a:t>Governance</a:t>
            </a:r>
            <a:r>
              <a:rPr lang="fr-LU" dirty="0" smtClean="0"/>
              <a:t> issues </a:t>
            </a:r>
            <a:r>
              <a:rPr lang="fr-LU" dirty="0" err="1" smtClean="0"/>
              <a:t>adressed</a:t>
            </a:r>
            <a:r>
              <a:rPr lang="fr-LU" dirty="0" smtClean="0"/>
              <a:t> by CRD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808" y="1916980"/>
            <a:ext cx="7918648" cy="4608364"/>
          </a:xfrm>
        </p:spPr>
        <p:txBody>
          <a:bodyPr/>
          <a:lstStyle/>
          <a:p>
            <a:r>
              <a:rPr lang="fr-LU" sz="2000" dirty="0" err="1" smtClean="0"/>
              <a:t>Responsibility</a:t>
            </a:r>
            <a:r>
              <a:rPr lang="fr-LU" sz="2000" dirty="0" smtClean="0"/>
              <a:t> of the </a:t>
            </a:r>
            <a:r>
              <a:rPr lang="fr-LU" sz="2000" dirty="0" err="1" smtClean="0"/>
              <a:t>board</a:t>
            </a:r>
            <a:endParaRPr lang="fr-LU" sz="2000" dirty="0" smtClean="0"/>
          </a:p>
          <a:p>
            <a:r>
              <a:rPr lang="fr-LU" sz="2000" dirty="0" err="1" smtClean="0"/>
              <a:t>Creation</a:t>
            </a:r>
            <a:r>
              <a:rPr lang="fr-LU" sz="2000" dirty="0" smtClean="0"/>
              <a:t>, missions &amp; </a:t>
            </a:r>
            <a:r>
              <a:rPr lang="fr-LU" sz="2000" dirty="0" err="1" smtClean="0"/>
              <a:t>means</a:t>
            </a:r>
            <a:r>
              <a:rPr lang="fr-LU" sz="2000" dirty="0" smtClean="0"/>
              <a:t> of </a:t>
            </a:r>
            <a:r>
              <a:rPr lang="fr-LU" sz="2000" dirty="0" err="1" smtClean="0"/>
              <a:t>board</a:t>
            </a:r>
            <a:r>
              <a:rPr lang="fr-LU" sz="2000" dirty="0" smtClean="0"/>
              <a:t> </a:t>
            </a:r>
            <a:r>
              <a:rPr lang="fr-LU" sz="2000" dirty="0" err="1" smtClean="0"/>
              <a:t>committees</a:t>
            </a:r>
            <a:r>
              <a:rPr lang="fr-LU" sz="2000" dirty="0" smtClean="0"/>
              <a:t>, </a:t>
            </a:r>
            <a:r>
              <a:rPr lang="fr-LU" sz="2000" dirty="0" err="1" smtClean="0"/>
              <a:t>ie</a:t>
            </a:r>
            <a:r>
              <a:rPr lang="fr-LU" sz="2000" dirty="0" smtClean="0"/>
              <a:t> N</a:t>
            </a:r>
            <a:r>
              <a:rPr lang="fr-LU" sz="1800" dirty="0" smtClean="0"/>
              <a:t>omination &amp; </a:t>
            </a:r>
            <a:r>
              <a:rPr lang="fr-LU" sz="1800" dirty="0" err="1" smtClean="0"/>
              <a:t>Remuneration</a:t>
            </a:r>
            <a:r>
              <a:rPr lang="fr-LU" sz="1800" dirty="0" smtClean="0"/>
              <a:t> </a:t>
            </a:r>
            <a:r>
              <a:rPr lang="fr-LU" sz="1800" dirty="0" err="1" smtClean="0"/>
              <a:t>Committees</a:t>
            </a:r>
            <a:endParaRPr lang="fr-LU" sz="1800" dirty="0" smtClean="0"/>
          </a:p>
          <a:p>
            <a:r>
              <a:rPr lang="fr-LU" sz="2000" dirty="0" smtClean="0"/>
              <a:t>Composition of the </a:t>
            </a:r>
            <a:r>
              <a:rPr lang="fr-LU" sz="2000" dirty="0" err="1" smtClean="0"/>
              <a:t>board</a:t>
            </a:r>
            <a:r>
              <a:rPr lang="fr-LU" sz="2000" dirty="0" smtClean="0"/>
              <a:t>, </a:t>
            </a:r>
            <a:r>
              <a:rPr lang="fr-LU" sz="2000" dirty="0" err="1" smtClean="0"/>
              <a:t>including</a:t>
            </a:r>
            <a:r>
              <a:rPr lang="fr-LU" sz="2000" dirty="0" smtClean="0"/>
              <a:t> </a:t>
            </a:r>
            <a:r>
              <a:rPr lang="fr-LU" sz="2000" dirty="0" err="1" smtClean="0"/>
              <a:t>diversity</a:t>
            </a:r>
            <a:r>
              <a:rPr lang="fr-LU" sz="2000" dirty="0" smtClean="0"/>
              <a:t> of the </a:t>
            </a:r>
            <a:r>
              <a:rPr lang="fr-LU" sz="2000" dirty="0" err="1" smtClean="0"/>
              <a:t>board</a:t>
            </a:r>
            <a:endParaRPr lang="fr-LU" sz="2000" dirty="0" smtClean="0"/>
          </a:p>
          <a:p>
            <a:r>
              <a:rPr lang="fr-LU" sz="2000" dirty="0" err="1" smtClean="0"/>
              <a:t>Qualities</a:t>
            </a:r>
            <a:r>
              <a:rPr lang="fr-LU" sz="2000" dirty="0" smtClean="0"/>
              <a:t> of the </a:t>
            </a:r>
            <a:r>
              <a:rPr lang="fr-LU" sz="2000" dirty="0" err="1" smtClean="0"/>
              <a:t>board</a:t>
            </a:r>
            <a:r>
              <a:rPr lang="fr-LU" sz="2000" dirty="0" smtClean="0"/>
              <a:t> and </a:t>
            </a:r>
            <a:r>
              <a:rPr lang="fr-LU" sz="2000" dirty="0" err="1" smtClean="0"/>
              <a:t>board</a:t>
            </a:r>
            <a:r>
              <a:rPr lang="fr-LU" sz="2000" dirty="0" smtClean="0"/>
              <a:t> </a:t>
            </a:r>
            <a:r>
              <a:rPr lang="fr-LU" sz="2000" dirty="0" err="1" smtClean="0"/>
              <a:t>members</a:t>
            </a:r>
            <a:r>
              <a:rPr lang="fr-LU" sz="2000" dirty="0" smtClean="0"/>
              <a:t>.</a:t>
            </a:r>
          </a:p>
          <a:p>
            <a:pPr lvl="1"/>
            <a:r>
              <a:rPr lang="fr-LU" sz="1800" dirty="0" err="1" smtClean="0"/>
              <a:t>Individual</a:t>
            </a:r>
            <a:r>
              <a:rPr lang="fr-LU" sz="1800" dirty="0" smtClean="0"/>
              <a:t> </a:t>
            </a:r>
            <a:r>
              <a:rPr lang="fr-LU" sz="1800" dirty="0" err="1" smtClean="0"/>
              <a:t>independence</a:t>
            </a:r>
            <a:r>
              <a:rPr lang="fr-LU" sz="1800" dirty="0" smtClean="0"/>
              <a:t> of </a:t>
            </a:r>
            <a:r>
              <a:rPr lang="fr-LU" sz="1800" dirty="0" err="1" smtClean="0"/>
              <a:t>mind</a:t>
            </a:r>
            <a:endParaRPr lang="fr-LU" sz="1800" dirty="0" smtClean="0"/>
          </a:p>
          <a:p>
            <a:pPr lvl="1"/>
            <a:r>
              <a:rPr lang="fr-LU" sz="1800" dirty="0"/>
              <a:t>Time </a:t>
            </a:r>
            <a:r>
              <a:rPr lang="fr-LU" sz="1800" dirty="0" err="1"/>
              <a:t>availability</a:t>
            </a:r>
            <a:r>
              <a:rPr lang="fr-LU" sz="1800" dirty="0"/>
              <a:t> of </a:t>
            </a:r>
            <a:r>
              <a:rPr lang="fr-LU" sz="1800" dirty="0" err="1"/>
              <a:t>directors</a:t>
            </a:r>
            <a:r>
              <a:rPr lang="fr-LU" sz="1800" dirty="0"/>
              <a:t> </a:t>
            </a:r>
            <a:endParaRPr lang="fr-LU" sz="1800" dirty="0" smtClean="0"/>
          </a:p>
          <a:p>
            <a:pPr lvl="1"/>
            <a:r>
              <a:rPr lang="fr-LU" sz="1800" dirty="0" err="1" smtClean="0"/>
              <a:t>Individual</a:t>
            </a:r>
            <a:r>
              <a:rPr lang="fr-LU" sz="1800" dirty="0" smtClean="0"/>
              <a:t> </a:t>
            </a:r>
            <a:r>
              <a:rPr lang="fr-LU" sz="1800" dirty="0"/>
              <a:t>and collective </a:t>
            </a:r>
            <a:r>
              <a:rPr lang="fr-LU" sz="1800" dirty="0" err="1" smtClean="0"/>
              <a:t>knowledge</a:t>
            </a:r>
            <a:r>
              <a:rPr lang="fr-LU" sz="1800" dirty="0" smtClean="0"/>
              <a:t>, </a:t>
            </a:r>
            <a:r>
              <a:rPr lang="fr-LU" sz="1800" dirty="0" err="1" smtClean="0"/>
              <a:t>skills</a:t>
            </a:r>
            <a:r>
              <a:rPr lang="fr-LU" sz="1800" dirty="0" smtClean="0"/>
              <a:t> &amp; </a:t>
            </a:r>
            <a:r>
              <a:rPr lang="fr-LU" sz="1800" dirty="0" err="1" smtClean="0"/>
              <a:t>experience</a:t>
            </a:r>
            <a:endParaRPr lang="fr-LU" sz="1800" dirty="0" smtClean="0"/>
          </a:p>
          <a:p>
            <a:pPr lvl="1"/>
            <a:r>
              <a:rPr lang="fr-LU" sz="1800" dirty="0" err="1" smtClean="0"/>
              <a:t>Honesty</a:t>
            </a:r>
            <a:r>
              <a:rPr lang="fr-LU" sz="1800" dirty="0" smtClean="0"/>
              <a:t> &amp; </a:t>
            </a:r>
            <a:r>
              <a:rPr lang="fr-LU" sz="1800" dirty="0" err="1" smtClean="0"/>
              <a:t>integrity</a:t>
            </a:r>
            <a:endParaRPr lang="fr-LU" sz="1800" dirty="0" smtClean="0"/>
          </a:p>
          <a:p>
            <a:r>
              <a:rPr lang="fr-LU" sz="2200" dirty="0" smtClean="0"/>
              <a:t>Due </a:t>
            </a:r>
            <a:r>
              <a:rPr lang="fr-LU" sz="2200" dirty="0" err="1" smtClean="0"/>
              <a:t>processes</a:t>
            </a:r>
            <a:r>
              <a:rPr lang="fr-LU" sz="2200" dirty="0" smtClean="0"/>
              <a:t> of </a:t>
            </a:r>
            <a:r>
              <a:rPr lang="fr-LU" sz="2200" dirty="0" err="1" smtClean="0"/>
              <a:t>board</a:t>
            </a:r>
            <a:endParaRPr lang="fr-LU" sz="2200" dirty="0" smtClean="0"/>
          </a:p>
          <a:p>
            <a:pPr lvl="1"/>
            <a:r>
              <a:rPr lang="fr-LU" sz="1800" dirty="0" err="1" smtClean="0"/>
              <a:t>Selection</a:t>
            </a:r>
            <a:r>
              <a:rPr lang="fr-LU" sz="1800" dirty="0" smtClean="0"/>
              <a:t> of </a:t>
            </a:r>
            <a:r>
              <a:rPr lang="fr-LU" sz="1800" dirty="0" err="1" smtClean="0"/>
              <a:t>board</a:t>
            </a:r>
            <a:r>
              <a:rPr lang="fr-LU" sz="1800" dirty="0" smtClean="0"/>
              <a:t> </a:t>
            </a:r>
            <a:r>
              <a:rPr lang="fr-LU" sz="1800" dirty="0" err="1" smtClean="0"/>
              <a:t>members</a:t>
            </a:r>
            <a:r>
              <a:rPr lang="fr-LU" sz="1800" dirty="0" smtClean="0"/>
              <a:t> and of </a:t>
            </a:r>
            <a:r>
              <a:rPr lang="fr-LU" sz="1800" dirty="0" err="1" smtClean="0"/>
              <a:t>executives</a:t>
            </a:r>
            <a:endParaRPr lang="fr-LU" sz="1800" dirty="0"/>
          </a:p>
          <a:p>
            <a:pPr lvl="1"/>
            <a:r>
              <a:rPr lang="fr-LU" sz="1800" dirty="0" err="1" smtClean="0"/>
              <a:t>Improvement</a:t>
            </a:r>
            <a:r>
              <a:rPr lang="fr-LU" sz="1800" dirty="0" smtClean="0"/>
              <a:t> of </a:t>
            </a:r>
            <a:r>
              <a:rPr lang="fr-LU" sz="1800" dirty="0" err="1" smtClean="0"/>
              <a:t>competence</a:t>
            </a:r>
            <a:r>
              <a:rPr lang="fr-LU" sz="1800" dirty="0" smtClean="0"/>
              <a:t> and </a:t>
            </a:r>
            <a:r>
              <a:rPr lang="fr-LU" sz="1800" dirty="0" err="1" smtClean="0"/>
              <a:t>knowledge</a:t>
            </a:r>
            <a:r>
              <a:rPr lang="fr-LU" sz="1800" dirty="0" smtClean="0"/>
              <a:t>: induction &amp; </a:t>
            </a:r>
            <a:r>
              <a:rPr lang="fr-LU" sz="1800" dirty="0" err="1" smtClean="0"/>
              <a:t>education</a:t>
            </a:r>
            <a:r>
              <a:rPr lang="fr-LU" sz="1800" dirty="0" smtClean="0"/>
              <a:t>.</a:t>
            </a:r>
            <a:endParaRPr lang="fr-LU" sz="1800" dirty="0" smtClean="0"/>
          </a:p>
          <a:p>
            <a:pPr lvl="1"/>
            <a:r>
              <a:rPr lang="fr-LU" sz="1800" dirty="0" smtClean="0"/>
              <a:t>Collective and </a:t>
            </a:r>
            <a:r>
              <a:rPr lang="fr-LU" sz="1800" dirty="0" err="1" smtClean="0"/>
              <a:t>individual</a:t>
            </a:r>
            <a:r>
              <a:rPr lang="fr-LU" sz="1800" dirty="0" smtClean="0"/>
              <a:t> </a:t>
            </a:r>
            <a:r>
              <a:rPr lang="fr-LU" sz="1800" dirty="0" err="1" smtClean="0"/>
              <a:t>assessments</a:t>
            </a:r>
            <a:r>
              <a:rPr lang="fr-LU" sz="1800" dirty="0" smtClean="0"/>
              <a:t>. 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25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/>
          <a:lstStyle/>
          <a:p>
            <a:pPr algn="ctr"/>
            <a:r>
              <a:rPr lang="fr-LU" sz="4000" dirty="0" err="1" smtClean="0"/>
              <a:t>Focusing</a:t>
            </a:r>
            <a:r>
              <a:rPr lang="fr-LU" sz="4000" dirty="0" smtClean="0"/>
              <a:t> on </a:t>
            </a:r>
            <a:br>
              <a:rPr lang="fr-LU" sz="4000" dirty="0" smtClean="0"/>
            </a:br>
            <a:r>
              <a:rPr lang="fr-LU" sz="4000" dirty="0" err="1" smtClean="0"/>
              <a:t>some</a:t>
            </a:r>
            <a:r>
              <a:rPr lang="fr-LU" sz="4000" dirty="0" smtClean="0"/>
              <a:t> </a:t>
            </a:r>
            <a:r>
              <a:rPr lang="fr-LU" sz="4000" dirty="0" err="1" smtClean="0"/>
              <a:t>governance</a:t>
            </a:r>
            <a:r>
              <a:rPr lang="fr-LU" sz="4000" dirty="0" smtClean="0"/>
              <a:t>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44E18-FFCD-467F-ADC7-310F48226724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895280"/>
              </p:ext>
            </p:extLst>
          </p:nvPr>
        </p:nvGraphicFramePr>
        <p:xfrm>
          <a:off x="2701206" y="63500"/>
          <a:ext cx="33829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Image" r:id="rId3" imgW="7315200" imgH="1828800" progId="">
                  <p:embed/>
                </p:oleObj>
              </mc:Choice>
              <mc:Fallback>
                <p:oleObj name="Image" r:id="rId3" imgW="7315200" imgH="18288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1206" y="63500"/>
                        <a:ext cx="338296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373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04856" cy="720080"/>
          </a:xfrm>
        </p:spPr>
        <p:txBody>
          <a:bodyPr/>
          <a:lstStyle/>
          <a:p>
            <a:r>
              <a:rPr lang="fr-LU" dirty="0" smtClean="0"/>
              <a:t>Time </a:t>
            </a:r>
            <a:r>
              <a:rPr lang="fr-LU" dirty="0" err="1" smtClean="0"/>
              <a:t>availability</a:t>
            </a:r>
            <a:r>
              <a:rPr lang="fr-LU" dirty="0" smtClean="0"/>
              <a:t> of </a:t>
            </a:r>
            <a:r>
              <a:rPr lang="fr-LU" dirty="0" err="1" smtClean="0"/>
              <a:t>banks</a:t>
            </a:r>
            <a:r>
              <a:rPr lang="fr-LU" dirty="0" smtClean="0"/>
              <a:t> </a:t>
            </a:r>
            <a:r>
              <a:rPr lang="fr-LU" dirty="0" err="1" smtClean="0"/>
              <a:t>directors</a:t>
            </a:r>
            <a:r>
              <a:rPr lang="fr-LU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833914"/>
              </p:ext>
            </p:extLst>
          </p:nvPr>
        </p:nvGraphicFramePr>
        <p:xfrm>
          <a:off x="683568" y="1594613"/>
          <a:ext cx="7992888" cy="471470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59902"/>
                <a:gridCol w="3079828"/>
                <a:gridCol w="315315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fr-LU" sz="2400" dirty="0" smtClean="0"/>
                        <a:t>Scope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2000" dirty="0" err="1" smtClean="0"/>
                        <a:t>Principle</a:t>
                      </a:r>
                      <a:r>
                        <a:rPr lang="fr-LU" sz="2000" dirty="0" smtClean="0"/>
                        <a:t> </a:t>
                      </a:r>
                      <a:r>
                        <a:rPr lang="fr-LU" sz="2000" dirty="0" err="1" smtClean="0"/>
                        <a:t>based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2000" dirty="0" err="1" smtClean="0"/>
                        <a:t>Rules</a:t>
                      </a:r>
                      <a:r>
                        <a:rPr lang="fr-LU" sz="2000" dirty="0" smtClean="0"/>
                        <a:t> </a:t>
                      </a:r>
                      <a:r>
                        <a:rPr lang="fr-LU" sz="2000" dirty="0" err="1" smtClean="0"/>
                        <a:t>based</a:t>
                      </a:r>
                      <a:endParaRPr lang="en-US" sz="2000" dirty="0"/>
                    </a:p>
                  </a:txBody>
                  <a:tcPr/>
                </a:tc>
              </a:tr>
              <a:tr h="1161359">
                <a:tc>
                  <a:txBody>
                    <a:bodyPr/>
                    <a:lstStyle/>
                    <a:p>
                      <a:pPr algn="ctr"/>
                      <a:r>
                        <a:rPr lang="fr-LU" dirty="0" smtClean="0"/>
                        <a:t>General scope </a:t>
                      </a:r>
                      <a:r>
                        <a:rPr lang="fr-LU" dirty="0" err="1" smtClean="0"/>
                        <a:t>regulation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LU" sz="1600" dirty="0" smtClean="0"/>
                        <a:t>Art.90.2. in CRD IV:</a:t>
                      </a:r>
                      <a:br>
                        <a:rPr lang="fr-LU" sz="1600" dirty="0" smtClean="0"/>
                      </a:br>
                      <a:r>
                        <a:rPr lang="fr-LU" sz="1600" dirty="0" smtClean="0"/>
                        <a:t>All </a:t>
                      </a:r>
                      <a:r>
                        <a:rPr lang="fr-LU" sz="1600" dirty="0" err="1" smtClean="0"/>
                        <a:t>directors</a:t>
                      </a:r>
                      <a:r>
                        <a:rPr lang="fr-LU" sz="1600" dirty="0" smtClean="0"/>
                        <a:t> </a:t>
                      </a:r>
                      <a:r>
                        <a:rPr lang="fr-LU" sz="1600" dirty="0" err="1" smtClean="0"/>
                        <a:t>shall</a:t>
                      </a:r>
                      <a:r>
                        <a:rPr lang="fr-LU" sz="1600" dirty="0" smtClean="0"/>
                        <a:t> commit</a:t>
                      </a:r>
                      <a:r>
                        <a:rPr lang="fr-LU" sz="1600" baseline="0" dirty="0" smtClean="0"/>
                        <a:t> </a:t>
                      </a:r>
                      <a:r>
                        <a:rPr lang="fr-LU" sz="1600" baseline="0" dirty="0" err="1" smtClean="0"/>
                        <a:t>sufficient</a:t>
                      </a:r>
                      <a:r>
                        <a:rPr lang="fr-LU" sz="1600" baseline="0" dirty="0" smtClean="0"/>
                        <a:t> time to </a:t>
                      </a:r>
                      <a:r>
                        <a:rPr lang="fr-LU" sz="1600" baseline="0" dirty="0" err="1" smtClean="0"/>
                        <a:t>perform</a:t>
                      </a:r>
                      <a:r>
                        <a:rPr lang="fr-LU" sz="1600" baseline="0" dirty="0" smtClean="0"/>
                        <a:t> </a:t>
                      </a:r>
                      <a:r>
                        <a:rPr lang="fr-LU" sz="1600" baseline="0" dirty="0" err="1" smtClean="0"/>
                        <a:t>their</a:t>
                      </a:r>
                      <a:r>
                        <a:rPr lang="fr-LU" sz="1600" baseline="0" dirty="0" smtClean="0"/>
                        <a:t> </a:t>
                      </a:r>
                      <a:r>
                        <a:rPr lang="fr-LU" sz="1600" baseline="0" dirty="0" err="1" smtClean="0"/>
                        <a:t>functions</a:t>
                      </a:r>
                      <a:r>
                        <a:rPr lang="fr-LU" sz="1600" baseline="0" dirty="0" smtClean="0"/>
                        <a:t> in the institutions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LU" sz="1600" dirty="0" smtClean="0"/>
                        <a:t>Art. 90.3. in CRD IV.</a:t>
                      </a:r>
                      <a:r>
                        <a:rPr lang="fr-LU" sz="1600" baseline="0" dirty="0" smtClean="0"/>
                        <a:t> </a:t>
                      </a:r>
                      <a:r>
                        <a:rPr lang="fr-LU" sz="1600" dirty="0" smtClean="0"/>
                        <a:t>Hard limitation</a:t>
                      </a:r>
                      <a:r>
                        <a:rPr lang="fr-LU" sz="1600" baseline="0" dirty="0" smtClean="0"/>
                        <a:t> for « </a:t>
                      </a:r>
                      <a:r>
                        <a:rPr lang="fr-LU" sz="1600" b="1" i="1" baseline="0" dirty="0" err="1" smtClean="0"/>
                        <a:t>significant</a:t>
                      </a:r>
                      <a:r>
                        <a:rPr lang="fr-LU" sz="1600" b="1" i="1" baseline="0" dirty="0" smtClean="0"/>
                        <a:t> </a:t>
                      </a:r>
                      <a:r>
                        <a:rPr lang="fr-LU" sz="1600" i="1" baseline="0" dirty="0" smtClean="0"/>
                        <a:t>institutions </a:t>
                      </a:r>
                      <a:r>
                        <a:rPr lang="fr-LU" sz="1600" baseline="0" dirty="0" smtClean="0"/>
                        <a:t>» [3 or 4]</a:t>
                      </a:r>
                      <a:endParaRPr lang="en-US" dirty="0"/>
                    </a:p>
                  </a:txBody>
                  <a:tcPr/>
                </a:tc>
              </a:tr>
              <a:tr h="1358921">
                <a:tc>
                  <a:txBody>
                    <a:bodyPr/>
                    <a:lstStyle/>
                    <a:p>
                      <a:pPr algn="ctr"/>
                      <a:r>
                        <a:rPr lang="fr-LU" dirty="0" err="1" smtClean="0"/>
                        <a:t>Banking</a:t>
                      </a:r>
                      <a:r>
                        <a:rPr lang="fr-LU" dirty="0" smtClean="0"/>
                        <a:t> </a:t>
                      </a:r>
                      <a:r>
                        <a:rPr lang="fr-LU" dirty="0" err="1" smtClean="0"/>
                        <a:t>supervisor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dirty="0" err="1" smtClean="0"/>
                        <a:t>Submission</a:t>
                      </a:r>
                      <a:r>
                        <a:rPr lang="fr-LU" sz="1600" baseline="0" dirty="0" smtClean="0"/>
                        <a:t> of </a:t>
                      </a:r>
                      <a:r>
                        <a:rPr lang="fr-LU" sz="1600" baseline="0" dirty="0" err="1" smtClean="0"/>
                        <a:t>declaration</a:t>
                      </a:r>
                      <a:r>
                        <a:rPr lang="fr-LU" sz="1600" baseline="0" dirty="0" smtClean="0"/>
                        <a:t> of the </a:t>
                      </a:r>
                      <a:r>
                        <a:rPr lang="fr-LU" sz="1600" baseline="0" dirty="0" err="1" smtClean="0"/>
                        <a:t>number</a:t>
                      </a:r>
                      <a:r>
                        <a:rPr lang="fr-LU" sz="1600" baseline="0" dirty="0" smtClean="0"/>
                        <a:t> and nature of mandates. Time estimation.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baseline="0" dirty="0" err="1" smtClean="0"/>
                        <a:t>Periodic</a:t>
                      </a:r>
                      <a:r>
                        <a:rPr lang="fr-LU" sz="1600" baseline="0" dirty="0" smtClean="0"/>
                        <a:t> </a:t>
                      </a:r>
                      <a:r>
                        <a:rPr lang="fr-LU" sz="1600" baseline="0" dirty="0" err="1" smtClean="0"/>
                        <a:t>declaration</a:t>
                      </a:r>
                      <a:endParaRPr lang="fr-LU" sz="16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baseline="0" dirty="0" err="1" smtClean="0"/>
                        <a:t>Enforcement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Same</a:t>
                      </a:r>
                      <a:r>
                        <a:rPr lang="fr-L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plus soft or hard </a:t>
                      </a:r>
                      <a:r>
                        <a:rPr lang="fr-L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limits</a:t>
                      </a:r>
                      <a:r>
                        <a:rPr lang="fr-L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fr-L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r>
                        <a:rPr lang="fr-L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mandates. Interview. </a:t>
                      </a:r>
                      <a:r>
                        <a:rPr lang="fr-L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Testing</a:t>
                      </a:r>
                      <a:r>
                        <a:rPr lang="fr-L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Periodic</a:t>
                      </a:r>
                      <a:r>
                        <a:rPr lang="fr-L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L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declaration</a:t>
                      </a:r>
                      <a:endParaRPr lang="fr-LU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Enforcement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fr-LU" dirty="0" smtClean="0"/>
                        <a:t>Professional [</a:t>
                      </a:r>
                      <a:r>
                        <a:rPr lang="fr-LU" dirty="0" err="1" smtClean="0"/>
                        <a:t>Directors</a:t>
                      </a:r>
                      <a:r>
                        <a:rPr lang="fr-LU" dirty="0" smtClean="0"/>
                        <a:t>]</a:t>
                      </a:r>
                      <a:r>
                        <a:rPr lang="fr-LU" baseline="0" dirty="0" smtClean="0"/>
                        <a:t> </a:t>
                      </a:r>
                      <a:r>
                        <a:rPr lang="fr-LU" dirty="0" smtClean="0"/>
                        <a:t>associations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dirty="0" smtClean="0"/>
                        <a:t>Code of </a:t>
                      </a:r>
                      <a:r>
                        <a:rPr lang="fr-LU" sz="1600" dirty="0" err="1" smtClean="0"/>
                        <a:t>governance</a:t>
                      </a:r>
                      <a:endParaRPr lang="fr-LU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dirty="0" smtClean="0"/>
                        <a:t>Guidelines on time </a:t>
                      </a:r>
                      <a:r>
                        <a:rPr lang="fr-LU" sz="1600" dirty="0" err="1" smtClean="0"/>
                        <a:t>availability</a:t>
                      </a:r>
                      <a:r>
                        <a:rPr lang="fr-LU" sz="1600" dirty="0" smtClean="0"/>
                        <a:t> and </a:t>
                      </a:r>
                      <a:r>
                        <a:rPr lang="fr-LU" sz="1600" dirty="0" err="1" smtClean="0"/>
                        <a:t>reporting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dirty="0" smtClean="0"/>
                        <a:t>Code of </a:t>
                      </a:r>
                      <a:r>
                        <a:rPr lang="fr-LU" sz="1600" dirty="0" err="1" smtClean="0"/>
                        <a:t>governance</a:t>
                      </a:r>
                      <a:r>
                        <a:rPr lang="fr-LU" sz="1600" dirty="0" smtClean="0"/>
                        <a:t> </a:t>
                      </a:r>
                      <a:r>
                        <a:rPr lang="fr-LU" sz="1600" dirty="0" err="1" smtClean="0"/>
                        <a:t>w.hard</a:t>
                      </a:r>
                      <a:r>
                        <a:rPr lang="fr-LU" sz="1600" dirty="0" smtClean="0"/>
                        <a:t> </a:t>
                      </a:r>
                      <a:r>
                        <a:rPr lang="fr-LU" sz="1600" dirty="0" err="1" smtClean="0"/>
                        <a:t>rules</a:t>
                      </a:r>
                      <a:endParaRPr lang="fr-LU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dirty="0" smtClean="0"/>
                        <a:t>Guidelines on time </a:t>
                      </a:r>
                      <a:r>
                        <a:rPr lang="fr-LU" sz="1600" dirty="0" err="1" smtClean="0"/>
                        <a:t>availability</a:t>
                      </a:r>
                      <a:r>
                        <a:rPr lang="fr-LU" sz="1600" dirty="0" smtClean="0"/>
                        <a:t> and </a:t>
                      </a:r>
                      <a:r>
                        <a:rPr lang="fr-LU" sz="1600" dirty="0" err="1" smtClean="0"/>
                        <a:t>reporting</a:t>
                      </a:r>
                      <a:r>
                        <a:rPr lang="fr-LU" sz="1600" dirty="0" smtClean="0"/>
                        <a:t> </a:t>
                      </a:r>
                      <a:r>
                        <a:rPr lang="fr-LU" sz="1600" dirty="0" err="1" smtClean="0"/>
                        <a:t>with</a:t>
                      </a:r>
                      <a:r>
                        <a:rPr lang="fr-LU" sz="1600" dirty="0" smtClean="0"/>
                        <a:t> hard </a:t>
                      </a:r>
                      <a:r>
                        <a:rPr lang="fr-LU" sz="1600" dirty="0" err="1" smtClean="0"/>
                        <a:t>rules</a:t>
                      </a:r>
                      <a:endParaRPr lang="en-US" sz="1600" dirty="0"/>
                    </a:p>
                  </a:txBody>
                  <a:tcPr/>
                </a:tc>
              </a:tr>
              <a:tr h="775971">
                <a:tc>
                  <a:txBody>
                    <a:bodyPr/>
                    <a:lstStyle/>
                    <a:p>
                      <a:pPr algn="ctr"/>
                      <a:r>
                        <a:rPr lang="fr-LU" dirty="0" err="1" smtClean="0"/>
                        <a:t>Corporate</a:t>
                      </a:r>
                      <a:r>
                        <a:rPr lang="fr-LU" dirty="0" smtClean="0"/>
                        <a:t> </a:t>
                      </a:r>
                      <a:r>
                        <a:rPr lang="fr-LU" dirty="0" err="1" smtClean="0"/>
                        <a:t>banking</a:t>
                      </a:r>
                      <a:r>
                        <a:rPr lang="fr-LU" baseline="0" dirty="0" smtClean="0"/>
                        <a:t> </a:t>
                      </a:r>
                      <a:r>
                        <a:rPr lang="fr-LU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dirty="0" err="1" smtClean="0"/>
                        <a:t>Internal</a:t>
                      </a:r>
                      <a:r>
                        <a:rPr lang="fr-LU" sz="1600" dirty="0" smtClean="0"/>
                        <a:t> code of </a:t>
                      </a:r>
                      <a:r>
                        <a:rPr lang="fr-LU" sz="1600" dirty="0" err="1" smtClean="0"/>
                        <a:t>governance</a:t>
                      </a:r>
                      <a:endParaRPr lang="fr-LU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dirty="0" err="1" smtClean="0"/>
                        <a:t>Corporate</a:t>
                      </a:r>
                      <a:r>
                        <a:rPr lang="fr-LU" sz="1600" baseline="0" dirty="0" smtClean="0"/>
                        <a:t> nomination </a:t>
                      </a:r>
                      <a:r>
                        <a:rPr lang="fr-LU" sz="1600" baseline="0" dirty="0" err="1" smtClean="0"/>
                        <a:t>chain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LU" sz="1600" dirty="0" err="1" smtClean="0"/>
                        <a:t>Internal</a:t>
                      </a:r>
                      <a:r>
                        <a:rPr lang="fr-LU" sz="1600" dirty="0" smtClean="0"/>
                        <a:t> code of </a:t>
                      </a:r>
                      <a:r>
                        <a:rPr lang="fr-LU" sz="1600" dirty="0" err="1" smtClean="0"/>
                        <a:t>governance</a:t>
                      </a:r>
                      <a:endParaRPr lang="fr-LU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383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7704856" cy="720080"/>
          </a:xfrm>
        </p:spPr>
        <p:txBody>
          <a:bodyPr/>
          <a:lstStyle/>
          <a:p>
            <a:r>
              <a:rPr lang="fr-LU" dirty="0" smtClean="0"/>
              <a:t>The Nomination Chain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95536" y="1700808"/>
            <a:ext cx="8568952" cy="3600400"/>
            <a:chOff x="395536" y="1700808"/>
            <a:chExt cx="8568952" cy="36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" name="Rectangle 17"/>
            <p:cNvSpPr/>
            <p:nvPr/>
          </p:nvSpPr>
          <p:spPr bwMode="auto">
            <a:xfrm>
              <a:off x="395536" y="1700808"/>
              <a:ext cx="8568952" cy="3600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683568" y="2330406"/>
              <a:ext cx="1440160" cy="720080"/>
            </a:xfrm>
            <a:prstGeom prst="round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L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Own</a:t>
              </a:r>
              <a:r>
                <a:rPr kumimoji="0" lang="fr-L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fr-L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Sourcing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683568" y="3554542"/>
              <a:ext cx="1440160" cy="720080"/>
            </a:xfrm>
            <a:prstGeom prst="round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r-LU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Executive</a:t>
              </a:r>
              <a:endParaRPr lang="fr-L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LU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Search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2195736" y="2834462"/>
              <a:ext cx="1440160" cy="720080"/>
            </a:xfrm>
            <a:prstGeom prst="round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L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Chief</a:t>
              </a:r>
              <a:r>
                <a:rPr lang="fr-L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HR </a:t>
              </a:r>
              <a:r>
                <a:rPr lang="fr-LU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Officer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3203848" y="2042374"/>
              <a:ext cx="1440160" cy="720080"/>
            </a:xfrm>
            <a:prstGeom prst="round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L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CEO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2987824" y="3717032"/>
              <a:ext cx="1440160" cy="720080"/>
            </a:xfrm>
            <a:prstGeom prst="roundRect">
              <a:avLst/>
            </a:prstGeom>
            <a:solidFill>
              <a:srgbClr val="FFCC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L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Nomination </a:t>
              </a:r>
              <a:r>
                <a:rPr lang="fr-LU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Committee</a:t>
              </a:r>
              <a:r>
                <a:rPr lang="fr-L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fr-L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fr-L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Chairman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4211960" y="2879703"/>
              <a:ext cx="1440160" cy="720080"/>
            </a:xfrm>
            <a:prstGeom prst="roundRect">
              <a:avLst/>
            </a:prstGeom>
            <a:solidFill>
              <a:srgbClr val="FFCC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LU" sz="1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Nomination </a:t>
              </a:r>
              <a:r>
                <a:rPr lang="fr-LU" sz="1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Committee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5724128" y="2879703"/>
              <a:ext cx="1440160" cy="720080"/>
            </a:xfrm>
            <a:prstGeom prst="roundRect">
              <a:avLst/>
            </a:prstGeom>
            <a:solidFill>
              <a:srgbClr val="FFCC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LU" sz="1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Board</a:t>
              </a:r>
              <a:r>
                <a:rPr lang="fr-LU" sz="1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of </a:t>
              </a:r>
              <a:r>
                <a:rPr lang="fr-LU" sz="1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Directors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7271914" y="2902128"/>
              <a:ext cx="1440160" cy="720080"/>
            </a:xfrm>
            <a:prstGeom prst="roundRect">
              <a:avLst/>
            </a:prstGeom>
            <a:solidFill>
              <a:srgbClr val="FFCC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LU" sz="1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General </a:t>
              </a:r>
              <a:r>
                <a:rPr lang="fr-LU" sz="1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Assembly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7164288" y="1898358"/>
              <a:ext cx="1620566" cy="720080"/>
            </a:xfrm>
            <a:prstGeom prst="round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LU" sz="1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Shareholders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707904" y="4679903"/>
              <a:ext cx="4104456" cy="450522"/>
            </a:xfrm>
            <a:prstGeom prst="rect">
              <a:avLst/>
            </a:prstGeom>
            <a:solidFill>
              <a:srgbClr val="FF99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L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Bank </a:t>
              </a:r>
              <a:r>
                <a:rPr kumimoji="0" lang="fr-L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Supervisor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95536" y="5445224"/>
            <a:ext cx="3472425" cy="10156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fr-LU" dirty="0" smtClean="0">
                <a:latin typeface="Arial" panose="020B0604020202020204" pitchFamily="34" charset="0"/>
                <a:cs typeface="Arial" panose="020B0604020202020204" pitchFamily="34" charset="0"/>
              </a:rPr>
              <a:t>The nomination </a:t>
            </a:r>
            <a:r>
              <a:rPr lang="fr-L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fr-L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lang="fr-L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Diligence</a:t>
            </a:r>
            <a:endParaRPr lang="fr-L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6236" y="580526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Interviews</a:t>
            </a:r>
            <a:endParaRPr lang="fr-LU" sz="1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L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Testing</a:t>
            </a:r>
            <a:endParaRPr lang="fr-L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282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 smtClean="0"/>
              <a:t>Time </a:t>
            </a:r>
            <a:r>
              <a:rPr lang="fr-LU" dirty="0" err="1" smtClean="0"/>
              <a:t>availability</a:t>
            </a:r>
            <a:r>
              <a:rPr lang="fr-LU" dirty="0" smtClean="0"/>
              <a:t> </a:t>
            </a:r>
            <a:r>
              <a:rPr lang="fr-LU" dirty="0" err="1" smtClean="0"/>
              <a:t>periodic</a:t>
            </a:r>
            <a:r>
              <a:rPr lang="fr-LU" dirty="0" smtClean="0"/>
              <a:t> </a:t>
            </a:r>
            <a:r>
              <a:rPr lang="fr-LU" dirty="0" err="1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2"/>
            <a:ext cx="8206680" cy="4328120"/>
          </a:xfrm>
        </p:spPr>
        <p:txBody>
          <a:bodyPr/>
          <a:lstStyle/>
          <a:p>
            <a:r>
              <a:rPr lang="fr-LU" sz="2000" b="1" dirty="0" smtClean="0"/>
              <a:t>Nature: </a:t>
            </a:r>
            <a:r>
              <a:rPr lang="fr-LU" sz="2000" dirty="0" smtClean="0"/>
              <a:t/>
            </a:r>
            <a:br>
              <a:rPr lang="fr-LU" sz="2000" dirty="0" smtClean="0"/>
            </a:br>
            <a:r>
              <a:rPr lang="fr-LU" sz="2000" dirty="0" err="1" smtClean="0"/>
              <a:t>Usually</a:t>
            </a:r>
            <a:r>
              <a:rPr lang="fr-LU" sz="2000" dirty="0" smtClean="0"/>
              <a:t> self-</a:t>
            </a:r>
            <a:r>
              <a:rPr lang="fr-LU" sz="2000" dirty="0" err="1" smtClean="0"/>
              <a:t>assesment</a:t>
            </a:r>
            <a:r>
              <a:rPr lang="fr-LU" sz="2000" dirty="0" smtClean="0"/>
              <a:t> as </a:t>
            </a:r>
            <a:r>
              <a:rPr lang="fr-LU" sz="2000" dirty="0" err="1" smtClean="0"/>
              <a:t>periodic</a:t>
            </a:r>
            <a:r>
              <a:rPr lang="fr-LU" sz="2000" dirty="0" smtClean="0"/>
              <a:t> report of </a:t>
            </a:r>
            <a:r>
              <a:rPr lang="fr-LU" sz="2000" dirty="0" err="1" smtClean="0"/>
              <a:t>activities</a:t>
            </a:r>
            <a:r>
              <a:rPr lang="fr-LU" sz="2000" dirty="0" smtClean="0"/>
              <a:t>.</a:t>
            </a:r>
          </a:p>
          <a:p>
            <a:r>
              <a:rPr lang="fr-LU" sz="2000" b="1" dirty="0" err="1" smtClean="0"/>
              <a:t>Recipients</a:t>
            </a:r>
            <a:r>
              <a:rPr lang="fr-LU" sz="2000" b="1" dirty="0" smtClean="0"/>
              <a:t>: </a:t>
            </a:r>
            <a:r>
              <a:rPr lang="fr-LU" sz="2000" dirty="0" smtClean="0"/>
              <a:t/>
            </a:r>
            <a:br>
              <a:rPr lang="fr-LU" sz="2000" dirty="0" smtClean="0"/>
            </a:br>
            <a:r>
              <a:rPr lang="fr-LU" sz="2000" dirty="0"/>
              <a:t>M</a:t>
            </a:r>
            <a:r>
              <a:rPr lang="fr-LU" sz="2000" dirty="0" smtClean="0"/>
              <a:t>ost of time: one self, D&amp;O </a:t>
            </a:r>
            <a:r>
              <a:rPr lang="fr-LU" sz="2000" dirty="0" err="1" smtClean="0"/>
              <a:t>insurer</a:t>
            </a:r>
            <a:r>
              <a:rPr lang="fr-LU" sz="2000" dirty="0" smtClean="0"/>
              <a:t>, HR &amp; chairman of NC. But </a:t>
            </a:r>
            <a:r>
              <a:rPr lang="fr-LU" sz="2000" dirty="0" err="1" smtClean="0"/>
              <a:t>also</a:t>
            </a:r>
            <a:r>
              <a:rPr lang="fr-LU" sz="2000" dirty="0" smtClean="0"/>
              <a:t>: </a:t>
            </a:r>
            <a:r>
              <a:rPr lang="fr-LU" sz="2000" dirty="0" err="1" smtClean="0"/>
              <a:t>members</a:t>
            </a:r>
            <a:r>
              <a:rPr lang="fr-LU" sz="2000" dirty="0" smtClean="0"/>
              <a:t> of NC, </a:t>
            </a:r>
            <a:r>
              <a:rPr lang="fr-LU" sz="2000" dirty="0" err="1"/>
              <a:t>b</a:t>
            </a:r>
            <a:r>
              <a:rPr lang="fr-LU" sz="2000" dirty="0" err="1" smtClean="0"/>
              <a:t>oard</a:t>
            </a:r>
            <a:r>
              <a:rPr lang="fr-LU" sz="2000" dirty="0" smtClean="0"/>
              <a:t> chairman, </a:t>
            </a:r>
            <a:r>
              <a:rPr lang="fr-LU" sz="2000" dirty="0" err="1"/>
              <a:t>m</a:t>
            </a:r>
            <a:r>
              <a:rPr lang="fr-LU" sz="2000" dirty="0" err="1" smtClean="0"/>
              <a:t>embers</a:t>
            </a:r>
            <a:r>
              <a:rPr lang="fr-LU" sz="2000" dirty="0" smtClean="0"/>
              <a:t> of </a:t>
            </a:r>
            <a:r>
              <a:rPr lang="fr-LU" sz="2000" dirty="0" err="1" smtClean="0"/>
              <a:t>board</a:t>
            </a:r>
            <a:r>
              <a:rPr lang="fr-LU" sz="2000" dirty="0" smtClean="0"/>
              <a:t> or </a:t>
            </a:r>
            <a:r>
              <a:rPr lang="fr-LU" sz="2000" dirty="0" err="1" smtClean="0"/>
              <a:t>general</a:t>
            </a:r>
            <a:r>
              <a:rPr lang="fr-LU" sz="2000" dirty="0" smtClean="0"/>
              <a:t> </a:t>
            </a:r>
            <a:r>
              <a:rPr lang="fr-LU" sz="2000" dirty="0" err="1" smtClean="0"/>
              <a:t>assembly</a:t>
            </a:r>
            <a:r>
              <a:rPr lang="fr-LU" sz="2000" dirty="0" smtClean="0"/>
              <a:t>. For </a:t>
            </a:r>
            <a:r>
              <a:rPr lang="fr-LU" sz="2000" dirty="0" err="1" smtClean="0"/>
              <a:t>listed</a:t>
            </a:r>
            <a:r>
              <a:rPr lang="fr-LU" sz="2000" dirty="0" smtClean="0"/>
              <a:t> </a:t>
            </a:r>
            <a:r>
              <a:rPr lang="fr-LU" sz="2000" dirty="0" err="1" smtClean="0"/>
              <a:t>bank</a:t>
            </a:r>
            <a:r>
              <a:rPr lang="fr-LU" sz="2000" dirty="0" smtClean="0"/>
              <a:t> in certain countries: public </a:t>
            </a:r>
            <a:r>
              <a:rPr lang="fr-LU" sz="2000" dirty="0" err="1" smtClean="0"/>
              <a:t>through</a:t>
            </a:r>
            <a:r>
              <a:rPr lang="fr-LU" sz="2000" dirty="0" smtClean="0"/>
              <a:t> </a:t>
            </a:r>
            <a:r>
              <a:rPr lang="fr-LU" sz="2000" dirty="0" err="1" smtClean="0"/>
              <a:t>bank</a:t>
            </a:r>
            <a:r>
              <a:rPr lang="fr-LU" sz="2000" dirty="0" smtClean="0"/>
              <a:t> internet site. </a:t>
            </a:r>
          </a:p>
          <a:p>
            <a:r>
              <a:rPr lang="fr-LU" sz="2000" b="1" dirty="0" err="1" smtClean="0"/>
              <a:t>Frequency</a:t>
            </a:r>
            <a:r>
              <a:rPr lang="fr-LU" sz="2000" b="1" dirty="0" smtClean="0"/>
              <a:t>: </a:t>
            </a:r>
            <a:r>
              <a:rPr lang="fr-LU" sz="2000" dirty="0" smtClean="0"/>
              <a:t/>
            </a:r>
            <a:br>
              <a:rPr lang="fr-LU" sz="2000" dirty="0" smtClean="0"/>
            </a:br>
            <a:r>
              <a:rPr lang="fr-LU" sz="2000" dirty="0" err="1"/>
              <a:t>U</a:t>
            </a:r>
            <a:r>
              <a:rPr lang="fr-LU" sz="2000" dirty="0" err="1" smtClean="0"/>
              <a:t>sually</a:t>
            </a:r>
            <a:r>
              <a:rPr lang="fr-LU" sz="2000" dirty="0" smtClean="0"/>
              <a:t> </a:t>
            </a:r>
            <a:r>
              <a:rPr lang="fr-LU" sz="2000" dirty="0" err="1" smtClean="0"/>
              <a:t>annual</a:t>
            </a:r>
            <a:r>
              <a:rPr lang="fr-LU" sz="2000" dirty="0" smtClean="0"/>
              <a:t>, </a:t>
            </a:r>
            <a:r>
              <a:rPr lang="fr-LU" sz="2000" dirty="0" err="1" smtClean="0"/>
              <a:t>with</a:t>
            </a:r>
            <a:r>
              <a:rPr lang="fr-LU" sz="2000" dirty="0" smtClean="0"/>
              <a:t> exception for D&amp;O, </a:t>
            </a:r>
            <a:r>
              <a:rPr lang="fr-LU" sz="2000" dirty="0" err="1" smtClean="0"/>
              <a:t>quarterly</a:t>
            </a:r>
            <a:r>
              <a:rPr lang="fr-LU" sz="2000" dirty="0" smtClean="0"/>
              <a:t>.</a:t>
            </a:r>
          </a:p>
          <a:p>
            <a:r>
              <a:rPr lang="fr-LU" sz="2000" b="1" dirty="0"/>
              <a:t>C</a:t>
            </a:r>
            <a:r>
              <a:rPr lang="fr-LU" sz="2000" b="1" dirty="0" smtClean="0"/>
              <a:t>ontents of the </a:t>
            </a:r>
            <a:r>
              <a:rPr lang="fr-LU" sz="2000" b="1" dirty="0" err="1" smtClean="0"/>
              <a:t>periodic</a:t>
            </a:r>
            <a:r>
              <a:rPr lang="fr-LU" sz="2000" b="1" dirty="0" smtClean="0"/>
              <a:t> report of </a:t>
            </a:r>
            <a:r>
              <a:rPr lang="fr-LU" sz="2000" b="1" dirty="0" err="1" smtClean="0"/>
              <a:t>activities</a:t>
            </a:r>
            <a:r>
              <a:rPr lang="fr-LU" sz="2000" b="1" dirty="0" smtClean="0"/>
              <a:t>:</a:t>
            </a:r>
            <a:r>
              <a:rPr lang="fr-LU" sz="2000" dirty="0" smtClean="0"/>
              <a:t> </a:t>
            </a:r>
            <a:br>
              <a:rPr lang="fr-LU" sz="2000" dirty="0" smtClean="0"/>
            </a:br>
            <a:r>
              <a:rPr lang="fr-LU" sz="2000" dirty="0"/>
              <a:t>L</a:t>
            </a:r>
            <a:r>
              <a:rPr lang="fr-LU" sz="2000" dirty="0" smtClean="0"/>
              <a:t>ist of mandates /</a:t>
            </a:r>
            <a:r>
              <a:rPr lang="fr-LU" sz="2000" dirty="0" err="1" smtClean="0"/>
              <a:t>companies</a:t>
            </a:r>
            <a:r>
              <a:rPr lang="fr-LU" sz="2000" dirty="0" smtClean="0"/>
              <a:t>, </a:t>
            </a:r>
            <a:r>
              <a:rPr lang="fr-LU" sz="2000" dirty="0" err="1" smtClean="0"/>
              <a:t>descrition</a:t>
            </a:r>
            <a:r>
              <a:rPr lang="fr-LU" sz="2000" dirty="0" smtClean="0"/>
              <a:t> of </a:t>
            </a:r>
            <a:r>
              <a:rPr lang="fr-LU" sz="2000" dirty="0" err="1" smtClean="0"/>
              <a:t>companies</a:t>
            </a:r>
            <a:r>
              <a:rPr lang="fr-LU" sz="2000" dirty="0" smtClean="0"/>
              <a:t>, </a:t>
            </a:r>
            <a:r>
              <a:rPr lang="fr-LU" sz="2000" dirty="0" err="1" smtClean="0"/>
              <a:t>seat</a:t>
            </a:r>
            <a:r>
              <a:rPr lang="fr-LU" sz="2000" dirty="0" smtClean="0"/>
              <a:t>, </a:t>
            </a:r>
            <a:r>
              <a:rPr lang="fr-LU" sz="2000" dirty="0" err="1" smtClean="0"/>
              <a:t>economic</a:t>
            </a:r>
            <a:r>
              <a:rPr lang="fr-LU" sz="2000" dirty="0" smtClean="0"/>
              <a:t> </a:t>
            </a:r>
            <a:r>
              <a:rPr lang="fr-LU" sz="2000" dirty="0" err="1" smtClean="0"/>
              <a:t>indicators</a:t>
            </a:r>
            <a:r>
              <a:rPr lang="fr-LU" sz="2000" dirty="0" smtClean="0"/>
              <a:t>, </a:t>
            </a:r>
            <a:r>
              <a:rPr lang="fr-LU" sz="2000" dirty="0" err="1" smtClean="0"/>
              <a:t>chairperson</a:t>
            </a:r>
            <a:r>
              <a:rPr lang="fr-LU" sz="2000" dirty="0" smtClean="0"/>
              <a:t>, </a:t>
            </a:r>
            <a:r>
              <a:rPr lang="fr-LU" sz="2000" dirty="0" err="1" smtClean="0"/>
              <a:t>number</a:t>
            </a:r>
            <a:r>
              <a:rPr lang="fr-LU" sz="2000" dirty="0" smtClean="0"/>
              <a:t> of meetings</a:t>
            </a:r>
            <a:r>
              <a:rPr lang="fr-LU" sz="2000" dirty="0" smtClean="0"/>
              <a:t>, </a:t>
            </a:r>
            <a:r>
              <a:rPr lang="fr-LU" sz="2000" dirty="0" err="1" smtClean="0"/>
              <a:t>committees</a:t>
            </a:r>
            <a:r>
              <a:rPr lang="fr-LU" sz="2000" dirty="0" smtClean="0"/>
              <a:t>, </a:t>
            </a:r>
            <a:r>
              <a:rPr lang="fr-LU" sz="2000" dirty="0" smtClean="0"/>
              <a:t>time </a:t>
            </a:r>
            <a:r>
              <a:rPr lang="fr-LU" sz="2000" dirty="0" err="1" smtClean="0"/>
              <a:t>spent</a:t>
            </a:r>
            <a:r>
              <a:rPr lang="fr-LU" sz="2000" dirty="0" smtClean="0"/>
              <a:t>, </a:t>
            </a:r>
            <a:r>
              <a:rPr lang="fr-LU" sz="2000" dirty="0" err="1" smtClean="0"/>
              <a:t>continuing</a:t>
            </a:r>
            <a:r>
              <a:rPr lang="fr-LU" sz="2000" dirty="0" smtClean="0"/>
              <a:t> </a:t>
            </a:r>
            <a:r>
              <a:rPr lang="fr-LU" sz="2000" dirty="0" err="1" smtClean="0"/>
              <a:t>education</a:t>
            </a:r>
            <a:r>
              <a:rPr lang="fr-LU" sz="2000" dirty="0" smtClean="0"/>
              <a:t>, </a:t>
            </a:r>
            <a:r>
              <a:rPr lang="fr-LU" sz="2000" dirty="0" err="1" smtClean="0"/>
              <a:t>etc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6" name="TextBox 5"/>
          <p:cNvSpPr txBox="1"/>
          <p:nvPr/>
        </p:nvSpPr>
        <p:spPr>
          <a:xfrm rot="19704869">
            <a:off x="7165033" y="1800388"/>
            <a:ext cx="1440160" cy="830997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L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Growing</a:t>
            </a:r>
            <a:r>
              <a:rPr lang="fr-LU" dirty="0" smtClean="0">
                <a:latin typeface="Arial" panose="020B0604020202020204" pitchFamily="34" charset="0"/>
                <a:cs typeface="Arial" panose="020B0604020202020204" pitchFamily="34" charset="0"/>
              </a:rPr>
              <a:t> practice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83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136904" cy="720080"/>
          </a:xfrm>
        </p:spPr>
        <p:txBody>
          <a:bodyPr/>
          <a:lstStyle/>
          <a:p>
            <a:r>
              <a:rPr lang="fr-LU" dirty="0" err="1" smtClean="0"/>
              <a:t>Difficulties</a:t>
            </a:r>
            <a:r>
              <a:rPr lang="fr-LU" dirty="0" smtClean="0"/>
              <a:t> in hard </a:t>
            </a:r>
            <a:r>
              <a:rPr lang="fr-LU" dirty="0" err="1" smtClean="0"/>
              <a:t>limits</a:t>
            </a:r>
            <a:r>
              <a:rPr lang="fr-LU" dirty="0" smtClean="0"/>
              <a:t> on </a:t>
            </a:r>
            <a:r>
              <a:rPr lang="fr-LU" dirty="0" err="1" smtClean="0"/>
              <a:t>directorships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496498" cy="4680372"/>
          </a:xfrm>
        </p:spPr>
        <p:txBody>
          <a:bodyPr/>
          <a:lstStyle/>
          <a:p>
            <a:r>
              <a:rPr lang="fr-LU" sz="1800" dirty="0"/>
              <a:t>Not all </a:t>
            </a:r>
            <a:r>
              <a:rPr lang="fr-LU" sz="1800" dirty="0" err="1"/>
              <a:t>banks</a:t>
            </a:r>
            <a:r>
              <a:rPr lang="fr-LU" sz="1800" dirty="0"/>
              <a:t> are </a:t>
            </a:r>
            <a:r>
              <a:rPr lang="fr-LU" sz="1800" dirty="0" err="1"/>
              <a:t>requiring</a:t>
            </a:r>
            <a:r>
              <a:rPr lang="fr-LU" sz="1800" dirty="0"/>
              <a:t> the </a:t>
            </a:r>
            <a:r>
              <a:rPr lang="fr-LU" sz="1800" dirty="0" err="1"/>
              <a:t>same</a:t>
            </a:r>
            <a:r>
              <a:rPr lang="fr-LU" sz="1800" dirty="0"/>
              <a:t> </a:t>
            </a:r>
            <a:r>
              <a:rPr lang="fr-LU" sz="1800" dirty="0" err="1"/>
              <a:t>available</a:t>
            </a:r>
            <a:r>
              <a:rPr lang="fr-LU" sz="1800" dirty="0"/>
              <a:t> time. The </a:t>
            </a:r>
            <a:r>
              <a:rPr lang="fr-LU" sz="1800" dirty="0" err="1" smtClean="0"/>
              <a:t>proportionality</a:t>
            </a:r>
            <a:r>
              <a:rPr lang="fr-LU" sz="1800" dirty="0" smtClean="0"/>
              <a:t> concept </a:t>
            </a:r>
            <a:r>
              <a:rPr lang="fr-LU" sz="1800" dirty="0" err="1" smtClean="0"/>
              <a:t>remains</a:t>
            </a:r>
            <a:r>
              <a:rPr lang="fr-LU" sz="1800" dirty="0" smtClean="0"/>
              <a:t> </a:t>
            </a:r>
            <a:r>
              <a:rPr lang="fr-LU" sz="1800" dirty="0" err="1" smtClean="0"/>
              <a:t>complex</a:t>
            </a:r>
            <a:r>
              <a:rPr lang="fr-LU" sz="1800" dirty="0" smtClean="0"/>
              <a:t> </a:t>
            </a:r>
            <a:r>
              <a:rPr lang="fr-LU" sz="1800" dirty="0" smtClean="0"/>
              <a:t>to </a:t>
            </a:r>
            <a:r>
              <a:rPr lang="fr-LU" sz="1800" dirty="0" err="1" smtClean="0"/>
              <a:t>define</a:t>
            </a:r>
            <a:r>
              <a:rPr lang="fr-LU" sz="1800" dirty="0" smtClean="0"/>
              <a:t> and </a:t>
            </a:r>
            <a:r>
              <a:rPr lang="fr-LU" sz="1800" dirty="0" err="1" smtClean="0"/>
              <a:t>delicate</a:t>
            </a:r>
            <a:r>
              <a:rPr lang="fr-LU" sz="1800" dirty="0"/>
              <a:t> </a:t>
            </a:r>
            <a:r>
              <a:rPr lang="fr-LU" sz="1800" dirty="0" smtClean="0"/>
              <a:t>to </a:t>
            </a:r>
            <a:r>
              <a:rPr lang="fr-LU" sz="1800" dirty="0" err="1" smtClean="0"/>
              <a:t>apply</a:t>
            </a:r>
            <a:r>
              <a:rPr lang="fr-LU" sz="1800" dirty="0" smtClean="0"/>
              <a:t>.</a:t>
            </a:r>
            <a:r>
              <a:rPr lang="fr-LU" sz="1800" dirty="0" smtClean="0"/>
              <a:t/>
            </a:r>
            <a:br>
              <a:rPr lang="fr-LU" sz="1800" dirty="0" smtClean="0"/>
            </a:br>
            <a:endParaRPr lang="fr-LU" sz="800" dirty="0"/>
          </a:p>
          <a:p>
            <a:r>
              <a:rPr lang="fr-LU" sz="1800" dirty="0" smtClean="0"/>
              <a:t>Not all </a:t>
            </a:r>
            <a:r>
              <a:rPr lang="fr-LU" sz="1800" dirty="0" err="1" smtClean="0"/>
              <a:t>bank</a:t>
            </a:r>
            <a:r>
              <a:rPr lang="fr-LU" sz="1800" dirty="0" smtClean="0"/>
              <a:t> </a:t>
            </a:r>
            <a:r>
              <a:rPr lang="fr-LU" sz="1800" dirty="0" err="1" smtClean="0"/>
              <a:t>directors</a:t>
            </a:r>
            <a:r>
              <a:rPr lang="fr-LU" sz="1800" dirty="0" smtClean="0"/>
              <a:t> are </a:t>
            </a:r>
            <a:r>
              <a:rPr lang="fr-LU" sz="1800" dirty="0" err="1" smtClean="0"/>
              <a:t>busy</a:t>
            </a:r>
            <a:r>
              <a:rPr lang="fr-LU" sz="1800" dirty="0" smtClean="0"/>
              <a:t> </a:t>
            </a:r>
            <a:r>
              <a:rPr lang="fr-LU" sz="1800" dirty="0" err="1" smtClean="0"/>
              <a:t>corporate</a:t>
            </a:r>
            <a:r>
              <a:rPr lang="fr-LU" sz="1800" dirty="0" smtClean="0"/>
              <a:t> </a:t>
            </a:r>
            <a:r>
              <a:rPr lang="fr-LU" sz="1800" dirty="0" smtClean="0"/>
              <a:t>CEO running large corporations. </a:t>
            </a:r>
            <a:r>
              <a:rPr lang="fr-LU" sz="1800" dirty="0" smtClean="0"/>
              <a:t>A </a:t>
            </a:r>
            <a:r>
              <a:rPr lang="fr-LU" sz="1800" dirty="0" err="1" smtClean="0"/>
              <a:t>growing</a:t>
            </a:r>
            <a:r>
              <a:rPr lang="fr-LU" sz="1800" dirty="0" smtClean="0"/>
              <a:t> </a:t>
            </a:r>
            <a:r>
              <a:rPr lang="fr-LU" sz="1800" dirty="0" err="1" smtClean="0"/>
              <a:t>number</a:t>
            </a:r>
            <a:r>
              <a:rPr lang="fr-LU" sz="1800" dirty="0" smtClean="0"/>
              <a:t> are </a:t>
            </a:r>
            <a:r>
              <a:rPr lang="fr-LU" sz="1800" dirty="0" err="1" smtClean="0"/>
              <a:t>persons</a:t>
            </a:r>
            <a:r>
              <a:rPr lang="fr-LU" sz="1800" dirty="0" smtClean="0"/>
              <a:t> </a:t>
            </a:r>
            <a:r>
              <a:rPr lang="fr-LU" sz="1800" dirty="0" err="1" smtClean="0"/>
              <a:t>devoting</a:t>
            </a:r>
            <a:r>
              <a:rPr lang="fr-LU" sz="1800" dirty="0" smtClean="0"/>
              <a:t> </a:t>
            </a:r>
            <a:r>
              <a:rPr lang="fr-LU" sz="1800" dirty="0" err="1" smtClean="0"/>
              <a:t>themselves</a:t>
            </a:r>
            <a:r>
              <a:rPr lang="fr-LU" sz="1800" dirty="0" smtClean="0"/>
              <a:t> </a:t>
            </a:r>
            <a:r>
              <a:rPr lang="fr-LU" sz="1800" dirty="0" err="1" smtClean="0"/>
              <a:t>exclusively</a:t>
            </a:r>
            <a:r>
              <a:rPr lang="fr-LU" sz="1800" dirty="0" smtClean="0"/>
              <a:t> to NED </a:t>
            </a:r>
            <a:r>
              <a:rPr lang="fr-LU" sz="1800" dirty="0" err="1" smtClean="0"/>
              <a:t>duties</a:t>
            </a:r>
            <a:r>
              <a:rPr lang="fr-LU" sz="1800" dirty="0" smtClean="0"/>
              <a:t>, </a:t>
            </a:r>
            <a:r>
              <a:rPr lang="fr-LU" sz="1800" dirty="0" err="1" smtClean="0"/>
              <a:t>thus</a:t>
            </a:r>
            <a:r>
              <a:rPr lang="fr-LU" sz="1800" dirty="0" smtClean="0"/>
              <a:t> </a:t>
            </a:r>
            <a:r>
              <a:rPr lang="fr-LU" sz="1800" dirty="0" err="1" smtClean="0"/>
              <a:t>enjoying</a:t>
            </a:r>
            <a:r>
              <a:rPr lang="fr-LU" sz="1800" dirty="0" smtClean="0"/>
              <a:t> more </a:t>
            </a:r>
            <a:r>
              <a:rPr lang="fr-LU" sz="1800" dirty="0" err="1" smtClean="0"/>
              <a:t>available</a:t>
            </a:r>
            <a:r>
              <a:rPr lang="fr-LU" sz="1800" dirty="0" smtClean="0"/>
              <a:t> time for </a:t>
            </a:r>
            <a:r>
              <a:rPr lang="fr-LU" sz="1800" dirty="0" err="1" smtClean="0"/>
              <a:t>board</a:t>
            </a:r>
            <a:r>
              <a:rPr lang="fr-LU" sz="1800" dirty="0" smtClean="0"/>
              <a:t> </a:t>
            </a:r>
            <a:r>
              <a:rPr lang="fr-LU" sz="1800" dirty="0" err="1" smtClean="0"/>
              <a:t>duties</a:t>
            </a:r>
            <a:r>
              <a:rPr lang="fr-LU" sz="1800" dirty="0" smtClean="0"/>
              <a:t>.</a:t>
            </a:r>
            <a:br>
              <a:rPr lang="fr-LU" sz="1800" dirty="0" smtClean="0"/>
            </a:br>
            <a:endParaRPr lang="fr-LU" sz="800" dirty="0" smtClean="0"/>
          </a:p>
          <a:p>
            <a:r>
              <a:rPr lang="fr-LU" sz="1800" dirty="0" smtClean="0"/>
              <a:t>Not all </a:t>
            </a:r>
            <a:r>
              <a:rPr lang="fr-LU" sz="1800" dirty="0" err="1" smtClean="0"/>
              <a:t>persons</a:t>
            </a:r>
            <a:r>
              <a:rPr lang="fr-LU" sz="1800" dirty="0" smtClean="0"/>
              <a:t> have the </a:t>
            </a:r>
            <a:r>
              <a:rPr lang="fr-LU" sz="1800" dirty="0" err="1" smtClean="0"/>
              <a:t>same</a:t>
            </a:r>
            <a:r>
              <a:rPr lang="fr-LU" sz="1800" dirty="0" smtClean="0"/>
              <a:t> </a:t>
            </a:r>
            <a:r>
              <a:rPr lang="fr-LU" sz="1800" dirty="0" err="1" smtClean="0"/>
              <a:t>working</a:t>
            </a:r>
            <a:r>
              <a:rPr lang="fr-LU" sz="1800" dirty="0" smtClean="0"/>
              <a:t> </a:t>
            </a:r>
            <a:r>
              <a:rPr lang="fr-LU" sz="1800" dirty="0" err="1" smtClean="0"/>
              <a:t>capacities</a:t>
            </a:r>
            <a:r>
              <a:rPr lang="fr-LU" sz="1800" dirty="0" smtClean="0"/>
              <a:t>, in </a:t>
            </a:r>
            <a:r>
              <a:rPr lang="fr-LU" sz="1800" dirty="0" err="1" smtClean="0"/>
              <a:t>terms</a:t>
            </a:r>
            <a:r>
              <a:rPr lang="fr-LU" sz="1800" dirty="0" smtClean="0"/>
              <a:t> of </a:t>
            </a:r>
            <a:r>
              <a:rPr lang="fr-LU" sz="1800" dirty="0" err="1" smtClean="0"/>
              <a:t>experience</a:t>
            </a:r>
            <a:r>
              <a:rPr lang="fr-LU" sz="1800" dirty="0" smtClean="0"/>
              <a:t>, </a:t>
            </a:r>
            <a:r>
              <a:rPr lang="fr-LU" sz="1800" dirty="0" err="1" smtClean="0"/>
              <a:t>skills</a:t>
            </a:r>
            <a:r>
              <a:rPr lang="fr-LU" sz="1800" dirty="0" smtClean="0"/>
              <a:t>, </a:t>
            </a:r>
            <a:r>
              <a:rPr lang="fr-LU" sz="1800" dirty="0" err="1" smtClean="0"/>
              <a:t>resources</a:t>
            </a:r>
            <a:r>
              <a:rPr lang="fr-LU" sz="1800" dirty="0" smtClean="0"/>
              <a:t>, as </a:t>
            </a:r>
            <a:r>
              <a:rPr lang="fr-LU" sz="1800" dirty="0" err="1" smtClean="0"/>
              <a:t>well</a:t>
            </a:r>
            <a:r>
              <a:rPr lang="fr-LU" sz="1800" dirty="0" smtClean="0"/>
              <a:t> as of </a:t>
            </a:r>
            <a:r>
              <a:rPr lang="fr-LU" sz="1800" dirty="0" err="1" smtClean="0"/>
              <a:t>analytical</a:t>
            </a:r>
            <a:r>
              <a:rPr lang="fr-LU" sz="1800" dirty="0" smtClean="0"/>
              <a:t> and administrative supports</a:t>
            </a:r>
            <a:r>
              <a:rPr lang="fr-LU" sz="1800" dirty="0" smtClean="0"/>
              <a:t>.</a:t>
            </a:r>
            <a:br>
              <a:rPr lang="fr-LU" sz="1800" dirty="0" smtClean="0"/>
            </a:br>
            <a:endParaRPr lang="fr-LU" sz="300" dirty="0" smtClean="0"/>
          </a:p>
          <a:p>
            <a:r>
              <a:rPr lang="fr-LU" sz="1800" dirty="0"/>
              <a:t>The nomination </a:t>
            </a:r>
            <a:r>
              <a:rPr lang="fr-LU" sz="1800" dirty="0" err="1" smtClean="0"/>
              <a:t>chain</a:t>
            </a:r>
            <a:r>
              <a:rPr lang="fr-LU" sz="1800" dirty="0" smtClean="0"/>
              <a:t>, </a:t>
            </a:r>
            <a:r>
              <a:rPr lang="fr-LU" sz="1800" dirty="0" err="1" smtClean="0"/>
              <a:t>processes</a:t>
            </a:r>
            <a:r>
              <a:rPr lang="fr-LU" sz="1800" dirty="0" smtClean="0"/>
              <a:t> and </a:t>
            </a:r>
            <a:r>
              <a:rPr lang="fr-LU" sz="1800" dirty="0" err="1" smtClean="0"/>
              <a:t>approvals</a:t>
            </a:r>
            <a:r>
              <a:rPr lang="fr-LU" sz="1800" dirty="0" smtClean="0"/>
              <a:t> are </a:t>
            </a:r>
            <a:r>
              <a:rPr lang="fr-LU" sz="1800" dirty="0" err="1"/>
              <a:t>integrating</a:t>
            </a:r>
            <a:r>
              <a:rPr lang="fr-LU" sz="1800" dirty="0"/>
              <a:t> time </a:t>
            </a:r>
            <a:r>
              <a:rPr lang="fr-LU" sz="1800" dirty="0" err="1" smtClean="0"/>
              <a:t>availability</a:t>
            </a:r>
            <a:r>
              <a:rPr lang="fr-LU" sz="1800" dirty="0" smtClean="0"/>
              <a:t> </a:t>
            </a:r>
            <a:r>
              <a:rPr lang="fr-LU" sz="1800" dirty="0"/>
              <a:t>as a key nomination </a:t>
            </a:r>
            <a:r>
              <a:rPr lang="fr-LU" sz="1800" dirty="0" err="1"/>
              <a:t>criteria</a:t>
            </a:r>
            <a:r>
              <a:rPr lang="fr-LU" sz="1800" dirty="0" smtClean="0"/>
              <a:t>. Hard </a:t>
            </a:r>
            <a:r>
              <a:rPr lang="fr-LU" sz="1800" dirty="0" err="1" smtClean="0"/>
              <a:t>limits</a:t>
            </a:r>
            <a:r>
              <a:rPr lang="fr-LU" sz="1800" dirty="0" smtClean="0"/>
              <a:t> </a:t>
            </a:r>
            <a:r>
              <a:rPr lang="fr-LU" sz="1800" dirty="0" err="1" smtClean="0"/>
              <a:t>may</a:t>
            </a:r>
            <a:r>
              <a:rPr lang="fr-LU" sz="1800" dirty="0" smtClean="0"/>
              <a:t> </a:t>
            </a:r>
            <a:r>
              <a:rPr lang="fr-LU" sz="1800" dirty="0" err="1" smtClean="0"/>
              <a:t>deresponsabilize</a:t>
            </a:r>
            <a:r>
              <a:rPr lang="fr-LU" sz="1800" dirty="0" smtClean="0"/>
              <a:t> the participants to </a:t>
            </a:r>
            <a:r>
              <a:rPr lang="fr-LU" sz="1800" dirty="0" err="1" smtClean="0"/>
              <a:t>such</a:t>
            </a:r>
            <a:r>
              <a:rPr lang="fr-LU" sz="1800" dirty="0" smtClean="0"/>
              <a:t> </a:t>
            </a:r>
            <a:r>
              <a:rPr lang="fr-LU" sz="1800" dirty="0" err="1" smtClean="0"/>
              <a:t>process</a:t>
            </a:r>
            <a:r>
              <a:rPr lang="fr-LU" sz="1800" dirty="0" smtClean="0"/>
              <a:t>, </a:t>
            </a:r>
            <a:r>
              <a:rPr lang="fr-LU" sz="1800" dirty="0" err="1" smtClean="0"/>
              <a:t>including</a:t>
            </a:r>
            <a:r>
              <a:rPr lang="fr-LU" sz="1800" dirty="0" smtClean="0"/>
              <a:t> the </a:t>
            </a:r>
            <a:r>
              <a:rPr lang="fr-LU" sz="1800" dirty="0" err="1" smtClean="0"/>
              <a:t>shareholders</a:t>
            </a:r>
            <a:r>
              <a:rPr lang="fr-LU" sz="1800" dirty="0"/>
              <a:t> </a:t>
            </a:r>
            <a:r>
              <a:rPr lang="fr-LU" sz="1800" dirty="0" smtClean="0"/>
              <a:t>and the local </a:t>
            </a:r>
            <a:r>
              <a:rPr lang="fr-LU" sz="1800" dirty="0" err="1" smtClean="0"/>
              <a:t>supervisors</a:t>
            </a:r>
            <a:r>
              <a:rPr lang="fr-LU" sz="1800" dirty="0" smtClean="0"/>
              <a:t>.</a:t>
            </a:r>
            <a:br>
              <a:rPr lang="fr-LU" sz="1800" dirty="0" smtClean="0"/>
            </a:br>
            <a:endParaRPr lang="fr-LU" sz="800" dirty="0" smtClean="0"/>
          </a:p>
          <a:p>
            <a:r>
              <a:rPr lang="fr-LU" sz="1800" dirty="0" err="1" smtClean="0"/>
              <a:t>Unresearched</a:t>
            </a:r>
            <a:r>
              <a:rPr lang="fr-LU" sz="1800" dirty="0" smtClean="0"/>
              <a:t> </a:t>
            </a:r>
            <a:r>
              <a:rPr lang="fr-LU" sz="1800" dirty="0" err="1" smtClean="0"/>
              <a:t>effects</a:t>
            </a:r>
            <a:r>
              <a:rPr lang="fr-LU" sz="1800" dirty="0" smtClean="0"/>
              <a:t> </a:t>
            </a:r>
            <a:r>
              <a:rPr lang="fr-LU" sz="1800" dirty="0" smtClean="0"/>
              <a:t>of hard </a:t>
            </a:r>
            <a:r>
              <a:rPr lang="fr-LU" sz="1800" dirty="0" err="1" smtClean="0"/>
              <a:t>limits</a:t>
            </a:r>
            <a:r>
              <a:rPr lang="fr-LU" sz="1800" dirty="0" smtClean="0"/>
              <a:t> on </a:t>
            </a:r>
            <a:r>
              <a:rPr lang="fr-LU" sz="1800" dirty="0" err="1" smtClean="0"/>
              <a:t>supply</a:t>
            </a:r>
            <a:r>
              <a:rPr lang="fr-LU" sz="1800" dirty="0" smtClean="0"/>
              <a:t> and </a:t>
            </a:r>
            <a:r>
              <a:rPr lang="fr-LU" sz="1800" dirty="0" err="1" smtClean="0"/>
              <a:t>demand</a:t>
            </a:r>
            <a:r>
              <a:rPr lang="fr-LU" sz="1800" dirty="0" smtClean="0"/>
              <a:t> for </a:t>
            </a:r>
            <a:r>
              <a:rPr lang="fr-LU" sz="1800" dirty="0" err="1" smtClean="0"/>
              <a:t>directors</a:t>
            </a:r>
            <a:r>
              <a:rPr lang="fr-LU" sz="1800" dirty="0" smtClean="0"/>
              <a:t>.</a:t>
            </a:r>
            <a:endParaRPr lang="fr-LU" sz="16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 Slide </a:t>
            </a:r>
            <a:fld id="{23C9622D-F368-498D-A21B-8CF7C29AFE8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862431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2078</TotalTime>
  <Words>668</Words>
  <Application>Microsoft Office PowerPoint</Application>
  <PresentationFormat>On-screen Show (4:3)</PresentationFormat>
  <Paragraphs>213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Modèle par défaut</vt:lpstr>
      <vt:lpstr>Image</vt:lpstr>
      <vt:lpstr>PowerPoint Presentation</vt:lpstr>
      <vt:lpstr>PowerPoint Presentation</vt:lpstr>
      <vt:lpstr>Brushing a general view on the proportionality judgment in banks.</vt:lpstr>
      <vt:lpstr>Governance issues adressed by CRD IV</vt:lpstr>
      <vt:lpstr>Focusing on  some governance issues</vt:lpstr>
      <vt:lpstr>Time availability of banks directors </vt:lpstr>
      <vt:lpstr>The Nomination Chain</vt:lpstr>
      <vt:lpstr>Time availability periodic assessment</vt:lpstr>
      <vt:lpstr>Difficulties in hard limits on directorships</vt:lpstr>
      <vt:lpstr>Collective knowledge: the competence matrix </vt:lpstr>
      <vt:lpstr>Independence</vt:lpstr>
      <vt:lpstr>Induction</vt:lpstr>
      <vt:lpstr>Directors continuing education: internal</vt:lpstr>
      <vt:lpstr>Directors continuing education: external</vt:lpstr>
      <vt:lpstr>PowerPoint Presentation</vt:lpstr>
    </vt:vector>
  </TitlesOfParts>
  <Company>CCIP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CCIP</dc:creator>
  <cp:lastModifiedBy>pzn</cp:lastModifiedBy>
  <cp:revision>189</cp:revision>
  <cp:lastPrinted>2013-10-23T09:02:11Z</cp:lastPrinted>
  <dcterms:created xsi:type="dcterms:W3CDTF">2005-10-27T10:42:01Z</dcterms:created>
  <dcterms:modified xsi:type="dcterms:W3CDTF">2013-10-23T09:03:18Z</dcterms:modified>
</cp:coreProperties>
</file>